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4" r:id="rId3"/>
    <p:sldId id="263" r:id="rId4"/>
    <p:sldId id="257" r:id="rId5"/>
    <p:sldId id="258" r:id="rId6"/>
    <p:sldId id="259" r:id="rId7"/>
    <p:sldId id="260" r:id="rId8"/>
    <p:sldId id="261" r:id="rId9"/>
    <p:sldId id="262"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3/28/2020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3/28/2020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nickaugustine.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6532" y="215536"/>
            <a:ext cx="11011399" cy="1169127"/>
          </a:xfrm>
        </p:spPr>
        <p:txBody>
          <a:bodyPr/>
          <a:lstStyle/>
          <a:p>
            <a:r>
              <a:rPr lang="en-US" dirty="0" smtClean="0"/>
              <a:t>Article III:  The judicial Branch</a:t>
            </a:r>
            <a:endParaRPr lang="en-US" dirty="0"/>
          </a:p>
        </p:txBody>
      </p:sp>
      <p:sp>
        <p:nvSpPr>
          <p:cNvPr id="3" name="Subtitle 2"/>
          <p:cNvSpPr>
            <a:spLocks noGrp="1"/>
          </p:cNvSpPr>
          <p:nvPr>
            <p:ph type="subTitle" idx="1"/>
          </p:nvPr>
        </p:nvSpPr>
        <p:spPr>
          <a:xfrm>
            <a:off x="196532" y="2023775"/>
            <a:ext cx="7763102" cy="3671631"/>
          </a:xfrm>
        </p:spPr>
        <p:txBody>
          <a:bodyPr>
            <a:normAutofit/>
          </a:bodyPr>
          <a:lstStyle/>
          <a:p>
            <a:r>
              <a:rPr lang="en-US" dirty="0" smtClean="0"/>
              <a:t>The </a:t>
            </a:r>
            <a:r>
              <a:rPr lang="en-US" dirty="0"/>
              <a:t>judiciary is simply the judicial branch of government, which includes the court system and the judges</a:t>
            </a:r>
            <a:r>
              <a:rPr lang="en-US" dirty="0" smtClean="0"/>
              <a:t>.  Lady Justice is present outside of our nation’s courtrooms.  She symbolizes </a:t>
            </a:r>
            <a:r>
              <a:rPr lang="en-US" dirty="0"/>
              <a:t>fair and equal administration of the law, without corruption, favor, greed, or prejudice</a:t>
            </a:r>
            <a:r>
              <a:rPr lang="en-US" dirty="0" smtClean="0"/>
              <a:t>.</a:t>
            </a:r>
          </a:p>
          <a:p>
            <a:endParaRPr lang="en-US" dirty="0"/>
          </a:p>
          <a:p>
            <a:r>
              <a:rPr lang="en-US" dirty="0" smtClean="0"/>
              <a:t>Essential Question:  Does our nation’s court system effectively meet the standards set forth by Lady Justice?</a:t>
            </a:r>
            <a:endParaRPr lang="en-US" dirty="0"/>
          </a:p>
        </p:txBody>
      </p:sp>
      <p:pic>
        <p:nvPicPr>
          <p:cNvPr id="1026" name="Picture 2" descr="Lady Justice Statue RFB263 with Free Engrav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59644" y="1606322"/>
            <a:ext cx="2038985" cy="4024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2739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5462" y="827314"/>
            <a:ext cx="11443064" cy="5817325"/>
          </a:xfrm>
        </p:spPr>
        <p:txBody>
          <a:bodyPr>
            <a:normAutofit fontScale="85000" lnSpcReduction="10000"/>
          </a:bodyPr>
          <a:lstStyle/>
          <a:p>
            <a:pPr marL="0" indent="0">
              <a:buNone/>
            </a:pPr>
            <a:r>
              <a:rPr lang="en-US" sz="3300" dirty="0" smtClean="0">
                <a:latin typeface="Times New Roman" panose="02020603050405020304" pitchFamily="18" charset="0"/>
                <a:cs typeface="Times New Roman" panose="02020603050405020304" pitchFamily="18" charset="0"/>
              </a:rPr>
              <a:t>Final Message</a:t>
            </a:r>
          </a:p>
          <a:p>
            <a:pPr marL="0" indent="0">
              <a:buNone/>
            </a:pPr>
            <a:r>
              <a:rPr lang="en-US" sz="3100" dirty="0">
                <a:latin typeface="Times New Roman" panose="02020603050405020304" pitchFamily="18" charset="0"/>
                <a:cs typeface="Times New Roman" panose="02020603050405020304" pitchFamily="18" charset="0"/>
              </a:rPr>
              <a:t>T</a:t>
            </a:r>
            <a:r>
              <a:rPr lang="en-US" sz="3100" dirty="0" smtClean="0">
                <a:latin typeface="Times New Roman" panose="02020603050405020304" pitchFamily="18" charset="0"/>
                <a:cs typeface="Times New Roman" panose="02020603050405020304" pitchFamily="18" charset="0"/>
              </a:rPr>
              <a:t>hese notes were designed to improve a student’s understanding of our nation’s legal system.  The materials assembled and presented on the teacher website supplement these notes and encourage discussion and debate activities in the classroom.  Please review the following materials on the teacher website at </a:t>
            </a:r>
            <a:r>
              <a:rPr lang="en-US" sz="3100" dirty="0" smtClean="0">
                <a:latin typeface="Times New Roman" panose="02020603050405020304" pitchFamily="18" charset="0"/>
                <a:cs typeface="Times New Roman" panose="02020603050405020304" pitchFamily="18" charset="0"/>
                <a:hlinkClick r:id="rId2"/>
              </a:rPr>
              <a:t>www.nickaugustine.org</a:t>
            </a:r>
            <a:r>
              <a:rPr lang="en-US" sz="3100" dirty="0" smtClean="0">
                <a:latin typeface="Times New Roman" panose="02020603050405020304" pitchFamily="18" charset="0"/>
                <a:cs typeface="Times New Roman" panose="02020603050405020304" pitchFamily="18" charset="0"/>
              </a:rPr>
              <a:t> and access the civics tab to gain a greater understanding of the Judicial Branch.</a:t>
            </a:r>
          </a:p>
          <a:p>
            <a:pPr marL="0" indent="0">
              <a:buNone/>
            </a:pPr>
            <a:endParaRPr lang="en-US" sz="3100" dirty="0" smtClean="0">
              <a:latin typeface="Times New Roman" panose="02020603050405020304" pitchFamily="18" charset="0"/>
              <a:cs typeface="Times New Roman" panose="02020603050405020304" pitchFamily="18" charset="0"/>
            </a:endParaRPr>
          </a:p>
          <a:p>
            <a:pPr marL="0" indent="0">
              <a:buNone/>
            </a:pPr>
            <a:r>
              <a:rPr lang="en-US" sz="3100" dirty="0" smtClean="0">
                <a:latin typeface="Times New Roman" panose="02020603050405020304" pitchFamily="18" charset="0"/>
                <a:cs typeface="Times New Roman" panose="02020603050405020304" pitchFamily="18" charset="0"/>
              </a:rPr>
              <a:t>Time Magazine SCOTUS Cases Link</a:t>
            </a:r>
          </a:p>
          <a:p>
            <a:pPr marL="0" indent="0">
              <a:buNone/>
            </a:pPr>
            <a:r>
              <a:rPr lang="en-US" sz="3100" dirty="0" smtClean="0">
                <a:latin typeface="Times New Roman" panose="02020603050405020304" pitchFamily="18" charset="0"/>
                <a:cs typeface="Times New Roman" panose="02020603050405020304" pitchFamily="18" charset="0"/>
              </a:rPr>
              <a:t>Do I Have A Right </a:t>
            </a:r>
            <a:r>
              <a:rPr lang="en-US" sz="3100" dirty="0" err="1" smtClean="0">
                <a:latin typeface="Times New Roman" panose="02020603050405020304" pitchFamily="18" charset="0"/>
                <a:cs typeface="Times New Roman" panose="02020603050405020304" pitchFamily="18" charset="0"/>
              </a:rPr>
              <a:t>iCivics</a:t>
            </a:r>
            <a:r>
              <a:rPr lang="en-US" sz="3100" dirty="0" smtClean="0">
                <a:latin typeface="Times New Roman" panose="02020603050405020304" pitchFamily="18" charset="0"/>
                <a:cs typeface="Times New Roman" panose="02020603050405020304" pitchFamily="18" charset="0"/>
              </a:rPr>
              <a:t> Game (Complete amendment review)</a:t>
            </a:r>
          </a:p>
          <a:p>
            <a:pPr marL="0" indent="0">
              <a:buNone/>
            </a:pPr>
            <a:r>
              <a:rPr lang="en-US" sz="3100" dirty="0" smtClean="0">
                <a:latin typeface="Times New Roman" panose="02020603050405020304" pitchFamily="18" charset="0"/>
                <a:cs typeface="Times New Roman" panose="02020603050405020304" pitchFamily="18" charset="0"/>
              </a:rPr>
              <a:t>Argument Wars </a:t>
            </a:r>
            <a:r>
              <a:rPr lang="en-US" sz="3100" dirty="0" err="1" smtClean="0">
                <a:latin typeface="Times New Roman" panose="02020603050405020304" pitchFamily="18" charset="0"/>
                <a:cs typeface="Times New Roman" panose="02020603050405020304" pitchFamily="18" charset="0"/>
              </a:rPr>
              <a:t>iCivics</a:t>
            </a:r>
            <a:r>
              <a:rPr lang="en-US" sz="3100" dirty="0" smtClean="0">
                <a:latin typeface="Times New Roman" panose="02020603050405020304" pitchFamily="18" charset="0"/>
                <a:cs typeface="Times New Roman" panose="02020603050405020304" pitchFamily="18" charset="0"/>
              </a:rPr>
              <a:t> Game </a:t>
            </a:r>
          </a:p>
          <a:p>
            <a:pPr marL="0" indent="0">
              <a:buNone/>
            </a:pPr>
            <a:r>
              <a:rPr lang="en-US" sz="3100" dirty="0" smtClean="0">
                <a:latin typeface="Times New Roman" panose="02020603050405020304" pitchFamily="18" charset="0"/>
                <a:cs typeface="Times New Roman" panose="02020603050405020304" pitchFamily="18" charset="0"/>
              </a:rPr>
              <a:t>Know Your Rights, </a:t>
            </a:r>
            <a:r>
              <a:rPr lang="en-US" sz="3100" i="1" dirty="0" smtClean="0">
                <a:latin typeface="Times New Roman" panose="02020603050405020304" pitchFamily="18" charset="0"/>
                <a:cs typeface="Times New Roman" panose="02020603050405020304" pitchFamily="18" charset="0"/>
              </a:rPr>
              <a:t>“Don’t Talk To The Police” </a:t>
            </a:r>
            <a:r>
              <a:rPr lang="en-US" sz="3100" dirty="0" smtClean="0">
                <a:latin typeface="Times New Roman" panose="02020603050405020304" pitchFamily="18" charset="0"/>
                <a:cs typeface="Times New Roman" panose="02020603050405020304" pitchFamily="18" charset="0"/>
              </a:rPr>
              <a:t>Law Professor Video Lecture</a:t>
            </a:r>
          </a:p>
          <a:p>
            <a:pPr marL="0" indent="0">
              <a:buNone/>
            </a:pPr>
            <a:r>
              <a:rPr lang="en-US" sz="3100" dirty="0" smtClean="0">
                <a:latin typeface="Times New Roman" panose="02020603050405020304" pitchFamily="18" charset="0"/>
                <a:cs typeface="Times New Roman" panose="02020603050405020304" pitchFamily="18" charset="0"/>
              </a:rPr>
              <a:t>60 Minutes False Confessions Video</a:t>
            </a:r>
          </a:p>
          <a:p>
            <a:pPr marL="0" indent="0">
              <a:buNone/>
            </a:pPr>
            <a:endParaRPr lang="en-US" dirty="0" smtClean="0"/>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3656972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685800"/>
            <a:ext cx="10819811" cy="5976257"/>
          </a:xfrm>
        </p:spPr>
        <p:txBody>
          <a:bodyPr numCol="3">
            <a:normAutofit lnSpcReduction="10000"/>
          </a:bodyPr>
          <a:lstStyle/>
          <a:p>
            <a:pPr marL="0" indent="0">
              <a:buNone/>
            </a:pPr>
            <a:r>
              <a:rPr lang="en-US" dirty="0" smtClean="0"/>
              <a:t>Supreme Court</a:t>
            </a:r>
          </a:p>
          <a:p>
            <a:pPr marL="0" indent="0">
              <a:buNone/>
            </a:pPr>
            <a:r>
              <a:rPr lang="en-US" dirty="0" smtClean="0"/>
              <a:t>Justice</a:t>
            </a:r>
          </a:p>
          <a:p>
            <a:pPr marL="0" indent="0">
              <a:buNone/>
            </a:pPr>
            <a:r>
              <a:rPr lang="en-US" dirty="0" smtClean="0"/>
              <a:t>Chief Justice</a:t>
            </a:r>
          </a:p>
          <a:p>
            <a:pPr marL="0" indent="0">
              <a:buNone/>
            </a:pPr>
            <a:r>
              <a:rPr lang="en-US" dirty="0" smtClean="0"/>
              <a:t>Associate Justice</a:t>
            </a:r>
          </a:p>
          <a:p>
            <a:pPr marL="0" indent="0">
              <a:buNone/>
            </a:pPr>
            <a:r>
              <a:rPr lang="en-US" dirty="0" smtClean="0"/>
              <a:t>Judge</a:t>
            </a:r>
          </a:p>
          <a:p>
            <a:pPr marL="0" indent="0">
              <a:buNone/>
            </a:pPr>
            <a:r>
              <a:rPr lang="en-US" dirty="0" smtClean="0"/>
              <a:t>Plaintiff</a:t>
            </a:r>
          </a:p>
          <a:p>
            <a:pPr marL="0" indent="0">
              <a:buNone/>
            </a:pPr>
            <a:r>
              <a:rPr lang="en-US" dirty="0" smtClean="0"/>
              <a:t>Prosecutor</a:t>
            </a:r>
          </a:p>
          <a:p>
            <a:pPr marL="0" indent="0">
              <a:buNone/>
            </a:pPr>
            <a:r>
              <a:rPr lang="en-US" dirty="0" smtClean="0"/>
              <a:t>Defendant</a:t>
            </a:r>
          </a:p>
          <a:p>
            <a:pPr marL="0" indent="0">
              <a:buNone/>
            </a:pPr>
            <a:r>
              <a:rPr lang="en-US" dirty="0" smtClean="0"/>
              <a:t>Criminal Case</a:t>
            </a:r>
          </a:p>
          <a:p>
            <a:pPr marL="0" indent="0">
              <a:buNone/>
            </a:pPr>
            <a:r>
              <a:rPr lang="en-US" dirty="0" smtClean="0"/>
              <a:t>Civil Case</a:t>
            </a:r>
          </a:p>
          <a:p>
            <a:pPr marL="0" indent="0">
              <a:buNone/>
            </a:pPr>
            <a:r>
              <a:rPr lang="en-US" dirty="0" smtClean="0"/>
              <a:t>Original Jurisdiction</a:t>
            </a:r>
          </a:p>
          <a:p>
            <a:pPr marL="0" indent="0">
              <a:buNone/>
            </a:pPr>
            <a:r>
              <a:rPr lang="en-US" dirty="0" smtClean="0"/>
              <a:t>Appellate Jurisdiction</a:t>
            </a:r>
          </a:p>
          <a:p>
            <a:pPr marL="0" indent="0">
              <a:buNone/>
            </a:pPr>
            <a:r>
              <a:rPr lang="en-US" dirty="0" smtClean="0"/>
              <a:t>Federal Court</a:t>
            </a:r>
          </a:p>
          <a:p>
            <a:pPr marL="0" indent="0">
              <a:buNone/>
            </a:pPr>
            <a:r>
              <a:rPr lang="en-US" dirty="0" smtClean="0"/>
              <a:t>State Court</a:t>
            </a:r>
          </a:p>
          <a:p>
            <a:pPr marL="0" indent="0">
              <a:buNone/>
            </a:pPr>
            <a:r>
              <a:rPr lang="en-US" dirty="0" smtClean="0"/>
              <a:t>District Court</a:t>
            </a:r>
          </a:p>
          <a:p>
            <a:pPr marL="0" indent="0">
              <a:buNone/>
            </a:pPr>
            <a:r>
              <a:rPr lang="en-US" dirty="0" smtClean="0"/>
              <a:t>Courts of Appeal</a:t>
            </a:r>
          </a:p>
          <a:p>
            <a:pPr marL="0" indent="0">
              <a:buNone/>
            </a:pPr>
            <a:r>
              <a:rPr lang="en-US" dirty="0" smtClean="0"/>
              <a:t>Certiorari</a:t>
            </a:r>
          </a:p>
          <a:p>
            <a:pPr marL="0" indent="0">
              <a:buNone/>
            </a:pPr>
            <a:r>
              <a:rPr lang="en-US" dirty="0" smtClean="0"/>
              <a:t>Rule of Four</a:t>
            </a:r>
          </a:p>
          <a:p>
            <a:pPr marL="0" indent="0">
              <a:buNone/>
            </a:pPr>
            <a:r>
              <a:rPr lang="en-US" dirty="0" smtClean="0"/>
              <a:t>Recess</a:t>
            </a:r>
          </a:p>
          <a:p>
            <a:pPr marL="0" indent="0">
              <a:buNone/>
            </a:pPr>
            <a:r>
              <a:rPr lang="en-US" dirty="0" smtClean="0"/>
              <a:t>Conference</a:t>
            </a:r>
          </a:p>
          <a:p>
            <a:pPr marL="0" indent="0">
              <a:buNone/>
            </a:pPr>
            <a:r>
              <a:rPr lang="en-US" dirty="0" smtClean="0"/>
              <a:t>Quorum</a:t>
            </a:r>
          </a:p>
          <a:p>
            <a:pPr marL="0" indent="0">
              <a:buNone/>
            </a:pPr>
            <a:r>
              <a:rPr lang="en-US" dirty="0" smtClean="0"/>
              <a:t>Majority Opinion</a:t>
            </a:r>
          </a:p>
          <a:p>
            <a:pPr marL="0" indent="0">
              <a:buNone/>
            </a:pPr>
            <a:r>
              <a:rPr lang="en-US" dirty="0" smtClean="0"/>
              <a:t>Concurring Opinion</a:t>
            </a:r>
          </a:p>
          <a:p>
            <a:pPr marL="0" indent="0">
              <a:buNone/>
            </a:pPr>
            <a:r>
              <a:rPr lang="en-US" dirty="0" smtClean="0"/>
              <a:t>Dissenting Opinion</a:t>
            </a:r>
          </a:p>
          <a:p>
            <a:pPr marL="0" indent="0">
              <a:buNone/>
            </a:pPr>
            <a:r>
              <a:rPr lang="en-US" dirty="0" smtClean="0"/>
              <a:t>Precedent</a:t>
            </a:r>
          </a:p>
          <a:p>
            <a:pPr marL="0" indent="0">
              <a:buNone/>
            </a:pPr>
            <a:r>
              <a:rPr lang="en-US" dirty="0" smtClean="0"/>
              <a:t>Judicial Activism</a:t>
            </a:r>
          </a:p>
          <a:p>
            <a:pPr marL="0" indent="0">
              <a:buNone/>
            </a:pPr>
            <a:r>
              <a:rPr lang="en-US" dirty="0" smtClean="0"/>
              <a:t>Judicial Restraint</a:t>
            </a:r>
          </a:p>
          <a:p>
            <a:pPr marL="0" indent="0">
              <a:buNone/>
            </a:pPr>
            <a:r>
              <a:rPr lang="en-US" dirty="0" smtClean="0"/>
              <a:t>Balance of probability</a:t>
            </a:r>
          </a:p>
          <a:p>
            <a:pPr marL="0" indent="0">
              <a:buNone/>
            </a:pPr>
            <a:r>
              <a:rPr lang="en-US" dirty="0" smtClean="0"/>
              <a:t>Beyond reasonable doubt</a:t>
            </a:r>
          </a:p>
          <a:p>
            <a:pPr marL="0" indent="0">
              <a:buNone/>
            </a:pPr>
            <a:r>
              <a:rPr lang="en-US" dirty="0" smtClean="0"/>
              <a:t>Innocent until proven guilty</a:t>
            </a:r>
          </a:p>
          <a:p>
            <a:pPr marL="0" indent="0">
              <a:buNone/>
            </a:pPr>
            <a:r>
              <a:rPr lang="en-US" dirty="0" smtClean="0"/>
              <a:t>Appeal</a:t>
            </a:r>
          </a:p>
          <a:p>
            <a:pPr marL="0" indent="0">
              <a:buNone/>
            </a:pPr>
            <a:r>
              <a:rPr lang="en-US" dirty="0" smtClean="0"/>
              <a:t>Acquit</a:t>
            </a:r>
          </a:p>
          <a:p>
            <a:pPr marL="0" indent="0">
              <a:buNone/>
            </a:pPr>
            <a:r>
              <a:rPr lang="en-US" dirty="0" smtClean="0"/>
              <a:t>Unanimous</a:t>
            </a:r>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p:txBody>
      </p:sp>
      <p:sp>
        <p:nvSpPr>
          <p:cNvPr id="4" name="TextBox 3"/>
          <p:cNvSpPr txBox="1"/>
          <p:nvPr/>
        </p:nvSpPr>
        <p:spPr>
          <a:xfrm flipH="1">
            <a:off x="684209" y="217715"/>
            <a:ext cx="9818327" cy="400110"/>
          </a:xfrm>
          <a:prstGeom prst="rect">
            <a:avLst/>
          </a:prstGeom>
          <a:noFill/>
        </p:spPr>
        <p:txBody>
          <a:bodyPr wrap="square" rtlCol="0">
            <a:spAutoFit/>
          </a:bodyPr>
          <a:lstStyle/>
          <a:p>
            <a:r>
              <a:rPr lang="en-US" sz="2000" b="1" u="sng" dirty="0" smtClean="0">
                <a:solidFill>
                  <a:schemeClr val="bg1"/>
                </a:solidFill>
              </a:rPr>
              <a:t>Judiciary Branch Vocabulary Terms &amp; Phrases Available on Quizlet</a:t>
            </a:r>
            <a:endParaRPr lang="en-US" sz="2000" b="1" u="sng" dirty="0">
              <a:solidFill>
                <a:schemeClr val="bg1"/>
              </a:solidFill>
            </a:endParaRPr>
          </a:p>
        </p:txBody>
      </p:sp>
    </p:spTree>
    <p:extLst>
      <p:ext uri="{BB962C8B-B14F-4D97-AF65-F5344CB8AC3E}">
        <p14:creationId xmlns:p14="http://schemas.microsoft.com/office/powerpoint/2010/main" val="792754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67490"/>
            <a:ext cx="6548846" cy="6699069"/>
          </a:xfrm>
        </p:spPr>
        <p:txBody>
          <a:bodyPr>
            <a:normAutofit lnSpcReduction="10000"/>
          </a:bodyPr>
          <a:lstStyle/>
          <a:p>
            <a:pPr marL="0" indent="0" fontAlgn="base">
              <a:buNone/>
            </a:pPr>
            <a:r>
              <a:rPr lang="en-US" b="1" u="sng" dirty="0" smtClean="0"/>
              <a:t>Overview of the Judicial Branch</a:t>
            </a:r>
            <a:endParaRPr lang="en-US" b="1" u="sng" dirty="0"/>
          </a:p>
          <a:p>
            <a:pPr fontAlgn="base"/>
            <a:r>
              <a:rPr lang="en-US" i="1" dirty="0"/>
              <a:t>The U.S. Constitution is the supreme law of the land in the United States. It creates a federal system of government in which power is shared between the federal government and the state governments. Due to federalism, both the federal government and each of the state governments have their own court systems. </a:t>
            </a:r>
            <a:endParaRPr lang="en-US" dirty="0" smtClean="0"/>
          </a:p>
          <a:p>
            <a:pPr fontAlgn="base"/>
            <a:r>
              <a:rPr lang="en-US" dirty="0" smtClean="0"/>
              <a:t>The </a:t>
            </a:r>
            <a:r>
              <a:rPr lang="en-US" dirty="0"/>
              <a:t>judicial branch must apply the existing laws to each individual situation, to be sure justice is administered fairly.  This includes punishing those who are guilty of breaking the law, and keeping the rest of the community safe from crime.  </a:t>
            </a:r>
            <a:r>
              <a:rPr lang="en-US" dirty="0" smtClean="0"/>
              <a:t>(Criminal Courts)</a:t>
            </a:r>
          </a:p>
          <a:p>
            <a:pPr fontAlgn="base"/>
            <a:r>
              <a:rPr lang="en-US" dirty="0" smtClean="0"/>
              <a:t>Courts </a:t>
            </a:r>
            <a:r>
              <a:rPr lang="en-US" dirty="0"/>
              <a:t>also settle disputes between citizens that they can’t resolve on their own</a:t>
            </a:r>
            <a:r>
              <a:rPr lang="en-US" dirty="0" smtClean="0"/>
              <a:t>.  (Civil Courts)</a:t>
            </a:r>
          </a:p>
          <a:p>
            <a:pPr fontAlgn="base"/>
            <a:r>
              <a:rPr lang="en-US" dirty="0" smtClean="0"/>
              <a:t>Taxes, International Trade, Veteran Affairs cases are addressed in Federal Courts.  The military handles their own cases, but ultimately can be appealed to the Supreme Court.</a:t>
            </a:r>
          </a:p>
          <a:p>
            <a:endParaRPr lang="en-US" dirty="0"/>
          </a:p>
        </p:txBody>
      </p:sp>
      <p:pic>
        <p:nvPicPr>
          <p:cNvPr id="5122" name="Picture 2" descr="Case Law Research, Court Stru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8847" y="1112654"/>
            <a:ext cx="5538650" cy="46407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2053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0299" y="296090"/>
            <a:ext cx="7045232" cy="5834743"/>
          </a:xfrm>
        </p:spPr>
        <p:txBody>
          <a:bodyPr>
            <a:normAutofit/>
          </a:bodyPr>
          <a:lstStyle/>
          <a:p>
            <a:pPr marL="0" indent="0">
              <a:buNone/>
            </a:pPr>
            <a:r>
              <a:rPr lang="en-US" sz="3600" b="1" u="sng" dirty="0" smtClean="0">
                <a:latin typeface="Times New Roman" panose="02020603050405020304" pitchFamily="18" charset="0"/>
                <a:cs typeface="Times New Roman" panose="02020603050405020304" pitchFamily="18" charset="0"/>
              </a:rPr>
              <a:t>The Supreme Court</a:t>
            </a:r>
          </a:p>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Supreme Court is the highest federal court in the United States and was established in the Constitution in Article III. The Supreme Court is known as the court of last resort. A decision issued by the Supreme Court cannot be appealed.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Supreme Court has both </a:t>
            </a:r>
            <a:r>
              <a:rPr lang="en-US" b="1" i="1" dirty="0">
                <a:latin typeface="Times New Roman" panose="02020603050405020304" pitchFamily="18" charset="0"/>
                <a:cs typeface="Times New Roman" panose="02020603050405020304" pitchFamily="18" charset="0"/>
              </a:rPr>
              <a:t>original and appellate jurisdiction</a:t>
            </a:r>
            <a:r>
              <a:rPr lang="en-US" dirty="0">
                <a:latin typeface="Times New Roman" panose="02020603050405020304" pitchFamily="18" charset="0"/>
                <a:cs typeface="Times New Roman" panose="02020603050405020304" pitchFamily="18" charset="0"/>
              </a:rPr>
              <a:t>. The court has original jurisdiction in cases of suits between states or cases involving ambassadors or public ministers. It has appellate jurisdiction on almost any other case on appeal that involves a point of constitutional and/or federal law.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There </a:t>
            </a:r>
            <a:r>
              <a:rPr lang="en-US" dirty="0">
                <a:latin typeface="Times New Roman" panose="02020603050405020304" pitchFamily="18" charset="0"/>
                <a:cs typeface="Times New Roman" panose="02020603050405020304" pitchFamily="18" charset="0"/>
              </a:rPr>
              <a:t>are nine Justices on the Supreme Court; there are eight associate justices and one </a:t>
            </a:r>
            <a:r>
              <a:rPr lang="en-US" b="1" i="1" dirty="0">
                <a:latin typeface="Times New Roman" panose="02020603050405020304" pitchFamily="18" charset="0"/>
                <a:cs typeface="Times New Roman" panose="02020603050405020304" pitchFamily="18" charset="0"/>
              </a:rPr>
              <a:t>chief justice</a:t>
            </a:r>
            <a:r>
              <a:rPr lang="en-US" dirty="0" smtClean="0">
                <a:latin typeface="Times New Roman" panose="02020603050405020304" pitchFamily="18" charset="0"/>
                <a:cs typeface="Times New Roman" panose="02020603050405020304" pitchFamily="18" charset="0"/>
              </a:rPr>
              <a:t>.  The Constitution requires a president to nominate a justice and the Senate to confirm the appointment.  Once confirmed, the Justice has a lifetime position on the bench.</a:t>
            </a:r>
            <a:endParaRPr lang="en-US" dirty="0">
              <a:latin typeface="Times New Roman" panose="02020603050405020304" pitchFamily="18" charset="0"/>
              <a:cs typeface="Times New Roman" panose="02020603050405020304" pitchFamily="18" charset="0"/>
            </a:endParaRPr>
          </a:p>
        </p:txBody>
      </p:sp>
      <p:pic>
        <p:nvPicPr>
          <p:cNvPr id="2050" name="Picture 2" descr="Who are the 9 justices of the Supreme Court? | Fox New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45531" y="687976"/>
            <a:ext cx="4667794" cy="26272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724503" y="3526970"/>
            <a:ext cx="3910148" cy="553998"/>
          </a:xfrm>
          <a:prstGeom prst="rect">
            <a:avLst/>
          </a:prstGeom>
          <a:noFill/>
        </p:spPr>
        <p:txBody>
          <a:bodyPr wrap="square" rtlCol="0">
            <a:spAutoFit/>
          </a:bodyPr>
          <a:lstStyle/>
          <a:p>
            <a:r>
              <a:rPr lang="en-US" sz="1000" dirty="0" smtClean="0"/>
              <a:t>Justices in back from left to right: Gorsuch, Sotomayor, Kagan, and </a:t>
            </a:r>
            <a:r>
              <a:rPr lang="en-US" sz="1000" dirty="0" err="1" smtClean="0"/>
              <a:t>Kavanaugh</a:t>
            </a:r>
            <a:r>
              <a:rPr lang="en-US" sz="1000" dirty="0" smtClean="0"/>
              <a:t>.  Justices in front from left to right: Breyer, Thomas, Chief Justice Roberts, Ginsburg, and Alito.</a:t>
            </a:r>
            <a:endParaRPr lang="en-US" sz="1000" dirty="0"/>
          </a:p>
        </p:txBody>
      </p:sp>
    </p:spTree>
    <p:extLst>
      <p:ext uri="{BB962C8B-B14F-4D97-AF65-F5344CB8AC3E}">
        <p14:creationId xmlns:p14="http://schemas.microsoft.com/office/powerpoint/2010/main" val="1829147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950" y="330925"/>
            <a:ext cx="5202781" cy="6008915"/>
          </a:xfrm>
        </p:spPr>
        <p:txBody>
          <a:bodyPr>
            <a:normAutofit/>
          </a:bodyPr>
          <a:lstStyle/>
          <a:p>
            <a:pPr marL="0" indent="0">
              <a:buNone/>
            </a:pPr>
            <a:r>
              <a:rPr lang="en-US" sz="2800" b="1" u="sng" dirty="0" smtClean="0">
                <a:latin typeface="Times New Roman" panose="02020603050405020304" pitchFamily="18" charset="0"/>
                <a:cs typeface="Times New Roman" panose="02020603050405020304" pitchFamily="18" charset="0"/>
              </a:rPr>
              <a:t>Court System Levels:</a:t>
            </a:r>
          </a:p>
          <a:p>
            <a:r>
              <a:rPr lang="en-US" sz="2400" b="1" i="1" dirty="0" smtClean="0">
                <a:latin typeface="Times New Roman" panose="02020603050405020304" pitchFamily="18" charset="0"/>
                <a:cs typeface="Times New Roman" panose="02020603050405020304" pitchFamily="18" charset="0"/>
              </a:rPr>
              <a:t>Federal </a:t>
            </a:r>
            <a:r>
              <a:rPr lang="en-US" sz="2400" b="1" i="1" dirty="0">
                <a:latin typeface="Times New Roman" panose="02020603050405020304" pitchFamily="18" charset="0"/>
                <a:cs typeface="Times New Roman" panose="02020603050405020304" pitchFamily="18" charset="0"/>
              </a:rPr>
              <a:t>courts </a:t>
            </a:r>
            <a:r>
              <a:rPr lang="en-US" sz="2400" dirty="0">
                <a:latin typeface="Times New Roman" panose="02020603050405020304" pitchFamily="18" charset="0"/>
                <a:cs typeface="Times New Roman" panose="02020603050405020304" pitchFamily="18" charset="0"/>
              </a:rPr>
              <a:t>have limited jurisdiction and may only hear cases authorized by the U.S. Constitution or federal statutes. The federal courts have three levels: district courts (the trial courts), circuit courts (first level of appeals), and the Supreme </a:t>
            </a:r>
            <a:r>
              <a:rPr lang="en-US" sz="2400" dirty="0" smtClean="0">
                <a:latin typeface="Times New Roman" panose="02020603050405020304" pitchFamily="18" charset="0"/>
                <a:cs typeface="Times New Roman" panose="02020603050405020304" pitchFamily="18" charset="0"/>
              </a:rPr>
              <a:t>Court.</a:t>
            </a:r>
          </a:p>
          <a:p>
            <a:r>
              <a:rPr lang="en-US" sz="2400" b="1" i="1" dirty="0" smtClean="0">
                <a:latin typeface="Times New Roman" panose="02020603050405020304" pitchFamily="18" charset="0"/>
                <a:cs typeface="Times New Roman" panose="02020603050405020304" pitchFamily="18" charset="0"/>
              </a:rPr>
              <a:t>State </a:t>
            </a:r>
            <a:r>
              <a:rPr lang="en-US" sz="2400" b="1" i="1" dirty="0">
                <a:latin typeface="Times New Roman" panose="02020603050405020304" pitchFamily="18" charset="0"/>
                <a:cs typeface="Times New Roman" panose="02020603050405020304" pitchFamily="18" charset="0"/>
              </a:rPr>
              <a:t>courts </a:t>
            </a:r>
            <a:r>
              <a:rPr lang="en-US" sz="2400" dirty="0">
                <a:latin typeface="Times New Roman" panose="02020603050405020304" pitchFamily="18" charset="0"/>
                <a:cs typeface="Times New Roman" panose="02020603050405020304" pitchFamily="18" charset="0"/>
              </a:rPr>
              <a:t>are courts of general jurisdiction, meaning that they hear cases that not specifically selected for federal courts. State courts interpret state laws.</a:t>
            </a:r>
          </a:p>
        </p:txBody>
      </p:sp>
      <p:pic>
        <p:nvPicPr>
          <p:cNvPr id="3074" name="Picture 2" descr="The Dual Court System | American Governm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1851" y="4155584"/>
            <a:ext cx="3727269" cy="2546431"/>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Structure of the Federal Cour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52893" y="182879"/>
            <a:ext cx="5158650" cy="3868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2053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571" y="119743"/>
            <a:ext cx="11638417" cy="6585857"/>
          </a:xfrm>
        </p:spPr>
        <p:txBody>
          <a:bodyPr>
            <a:normAutofit fontScale="92500" lnSpcReduction="20000"/>
          </a:bodyPr>
          <a:lstStyle/>
          <a:p>
            <a:pPr marL="0" indent="0">
              <a:buNone/>
            </a:pPr>
            <a:r>
              <a:rPr lang="en-US" sz="4400" b="1" u="sng" dirty="0" smtClean="0">
                <a:latin typeface="Times New Roman" panose="02020603050405020304" pitchFamily="18" charset="0"/>
                <a:cs typeface="Times New Roman" panose="02020603050405020304" pitchFamily="18" charset="0"/>
              </a:rPr>
              <a:t>Procedures &amp; Functions of The Supreme Court</a:t>
            </a:r>
          </a:p>
          <a:p>
            <a:pPr marL="0" indent="0">
              <a:buNone/>
            </a:pPr>
            <a:r>
              <a:rPr lang="en-US" sz="2300" dirty="0" smtClean="0">
                <a:latin typeface="Times New Roman" panose="02020603050405020304" pitchFamily="18" charset="0"/>
                <a:cs typeface="Times New Roman" panose="02020603050405020304" pitchFamily="18" charset="0"/>
              </a:rPr>
              <a:t>The </a:t>
            </a:r>
            <a:r>
              <a:rPr lang="en-US" sz="2300" dirty="0">
                <a:latin typeface="Times New Roman" panose="02020603050405020304" pitchFamily="18" charset="0"/>
                <a:cs typeface="Times New Roman" panose="02020603050405020304" pitchFamily="18" charset="0"/>
              </a:rPr>
              <a:t>Supreme Court typically receives around 7,000 requests each year. </a:t>
            </a:r>
            <a:r>
              <a:rPr lang="en-US" sz="2300" dirty="0" smtClean="0">
                <a:latin typeface="Times New Roman" panose="02020603050405020304" pitchFamily="18" charset="0"/>
                <a:cs typeface="Times New Roman" panose="02020603050405020304" pitchFamily="18" charset="0"/>
              </a:rPr>
              <a:t> On </a:t>
            </a:r>
            <a:r>
              <a:rPr lang="en-US" sz="2300" dirty="0">
                <a:latin typeface="Times New Roman" panose="02020603050405020304" pitchFamily="18" charset="0"/>
                <a:cs typeface="Times New Roman" panose="02020603050405020304" pitchFamily="18" charset="0"/>
              </a:rPr>
              <a:t>average, they choose to hear arguments on 80 cases and decide another 50 cases without hearing arguments. </a:t>
            </a:r>
            <a:r>
              <a:rPr lang="en-US" sz="2300" dirty="0" smtClean="0">
                <a:latin typeface="Times New Roman" panose="02020603050405020304" pitchFamily="18" charset="0"/>
                <a:cs typeface="Times New Roman" panose="02020603050405020304" pitchFamily="18" charset="0"/>
              </a:rPr>
              <a:t> The </a:t>
            </a:r>
            <a:r>
              <a:rPr lang="en-US" sz="2300" dirty="0">
                <a:latin typeface="Times New Roman" panose="02020603050405020304" pitchFamily="18" charset="0"/>
                <a:cs typeface="Times New Roman" panose="02020603050405020304" pitchFamily="18" charset="0"/>
              </a:rPr>
              <a:t>cases chosen by the Supreme Court usually address issues of constitutionality or federal </a:t>
            </a:r>
            <a:r>
              <a:rPr lang="en-US" sz="2300" dirty="0" smtClean="0">
                <a:latin typeface="Times New Roman" panose="02020603050405020304" pitchFamily="18" charset="0"/>
                <a:cs typeface="Times New Roman" panose="02020603050405020304" pitchFamily="18" charset="0"/>
              </a:rPr>
              <a:t>law.</a:t>
            </a:r>
          </a:p>
          <a:p>
            <a:pPr marL="0" indent="0">
              <a:buNone/>
            </a:pPr>
            <a:r>
              <a:rPr lang="en-US" sz="2300" dirty="0" smtClean="0">
                <a:latin typeface="Times New Roman" panose="02020603050405020304" pitchFamily="18" charset="0"/>
                <a:cs typeface="Times New Roman" panose="02020603050405020304" pitchFamily="18" charset="0"/>
              </a:rPr>
              <a:t>Some </a:t>
            </a:r>
            <a:r>
              <a:rPr lang="en-US" sz="2300" dirty="0">
                <a:latin typeface="Times New Roman" panose="02020603050405020304" pitchFamily="18" charset="0"/>
                <a:cs typeface="Times New Roman" panose="02020603050405020304" pitchFamily="18" charset="0"/>
              </a:rPr>
              <a:t>cases reach the Supreme Court through a writ of </a:t>
            </a:r>
            <a:r>
              <a:rPr lang="en-US" sz="2300" b="1" i="1" dirty="0" smtClean="0">
                <a:latin typeface="Times New Roman" panose="02020603050405020304" pitchFamily="18" charset="0"/>
                <a:cs typeface="Times New Roman" panose="02020603050405020304" pitchFamily="18" charset="0"/>
              </a:rPr>
              <a:t>certiorari</a:t>
            </a:r>
            <a:r>
              <a:rPr lang="en-US" sz="2300" dirty="0" smtClean="0">
                <a:latin typeface="Times New Roman" panose="02020603050405020304" pitchFamily="18" charset="0"/>
                <a:cs typeface="Times New Roman" panose="02020603050405020304" pitchFamily="18" charset="0"/>
              </a:rPr>
              <a:t>.  The </a:t>
            </a:r>
            <a:r>
              <a:rPr lang="en-US" sz="2300" b="1" i="1" dirty="0">
                <a:latin typeface="Times New Roman" panose="02020603050405020304" pitchFamily="18" charset="0"/>
                <a:cs typeface="Times New Roman" panose="02020603050405020304" pitchFamily="18" charset="0"/>
              </a:rPr>
              <a:t>‘rule of four’ </a:t>
            </a:r>
            <a:r>
              <a:rPr lang="en-US" sz="2300" dirty="0">
                <a:latin typeface="Times New Roman" panose="02020603050405020304" pitchFamily="18" charset="0"/>
                <a:cs typeface="Times New Roman" panose="02020603050405020304" pitchFamily="18" charset="0"/>
              </a:rPr>
              <a:t>states that at least four of the nine justices must agree to hear a case in order for that case to be placed on the court’s docket, or calendar. </a:t>
            </a:r>
            <a:r>
              <a:rPr lang="en-US" sz="2300" dirty="0" smtClean="0">
                <a:latin typeface="Times New Roman" panose="02020603050405020304" pitchFamily="18" charset="0"/>
                <a:cs typeface="Times New Roman" panose="02020603050405020304" pitchFamily="18" charset="0"/>
              </a:rPr>
              <a:t> If </a:t>
            </a:r>
            <a:r>
              <a:rPr lang="en-US" sz="2300" dirty="0">
                <a:latin typeface="Times New Roman" panose="02020603050405020304" pitchFamily="18" charset="0"/>
                <a:cs typeface="Times New Roman" panose="02020603050405020304" pitchFamily="18" charset="0"/>
              </a:rPr>
              <a:t>they agree to hear a given case, the petition for certiorari is </a:t>
            </a:r>
            <a:r>
              <a:rPr lang="en-US" sz="2300" dirty="0" smtClean="0">
                <a:latin typeface="Times New Roman" panose="02020603050405020304" pitchFamily="18" charset="0"/>
                <a:cs typeface="Times New Roman" panose="02020603050405020304" pitchFamily="18" charset="0"/>
              </a:rPr>
              <a:t>granted.  </a:t>
            </a:r>
          </a:p>
          <a:p>
            <a:pPr marL="0" indent="0">
              <a:buNone/>
            </a:pPr>
            <a:r>
              <a:rPr lang="en-US" sz="2300" dirty="0" smtClean="0">
                <a:latin typeface="Times New Roman" panose="02020603050405020304" pitchFamily="18" charset="0"/>
                <a:cs typeface="Times New Roman" panose="02020603050405020304" pitchFamily="18" charset="0"/>
              </a:rPr>
              <a:t>Once </a:t>
            </a:r>
            <a:r>
              <a:rPr lang="en-US" sz="2300" dirty="0">
                <a:latin typeface="Times New Roman" panose="02020603050405020304" pitchFamily="18" charset="0"/>
                <a:cs typeface="Times New Roman" panose="02020603050405020304" pitchFamily="18" charset="0"/>
              </a:rPr>
              <a:t>the Supreme Court accepts a case, it sets a date on which the case will be held. The justices consider cases on two-week cycles. They hear oral arguments for two weeks and then </a:t>
            </a:r>
            <a:r>
              <a:rPr lang="en-US" sz="2300" b="1" i="1" dirty="0">
                <a:latin typeface="Times New Roman" panose="02020603050405020304" pitchFamily="18" charset="0"/>
                <a:cs typeface="Times New Roman" panose="02020603050405020304" pitchFamily="18" charset="0"/>
              </a:rPr>
              <a:t>recess</a:t>
            </a:r>
            <a:r>
              <a:rPr lang="en-US" sz="2300" dirty="0">
                <a:latin typeface="Times New Roman" panose="02020603050405020304" pitchFamily="18" charset="0"/>
                <a:cs typeface="Times New Roman" panose="02020603050405020304" pitchFamily="18" charset="0"/>
              </a:rPr>
              <a:t> for two weeks to consider those cases and handle other court business. </a:t>
            </a:r>
            <a:r>
              <a:rPr lang="en-US" sz="2300" dirty="0" smtClean="0">
                <a:latin typeface="Times New Roman" panose="02020603050405020304" pitchFamily="18" charset="0"/>
                <a:cs typeface="Times New Roman" panose="02020603050405020304" pitchFamily="18" charset="0"/>
              </a:rPr>
              <a:t> When </a:t>
            </a:r>
            <a:r>
              <a:rPr lang="en-US" sz="2300" dirty="0">
                <a:latin typeface="Times New Roman" panose="02020603050405020304" pitchFamily="18" charset="0"/>
                <a:cs typeface="Times New Roman" panose="02020603050405020304" pitchFamily="18" charset="0"/>
              </a:rPr>
              <a:t>the justices meet to decide cases, they are said to be in </a:t>
            </a:r>
            <a:r>
              <a:rPr lang="en-US" sz="2300" b="1" i="1" dirty="0" smtClean="0">
                <a:latin typeface="Times New Roman" panose="02020603050405020304" pitchFamily="18" charset="0"/>
                <a:cs typeface="Times New Roman" panose="02020603050405020304" pitchFamily="18" charset="0"/>
              </a:rPr>
              <a:t>conference</a:t>
            </a:r>
            <a:r>
              <a:rPr lang="en-US" sz="2300" dirty="0" smtClean="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The Chief Justice speaks first, and then each associate justice summarizes his or her views. </a:t>
            </a:r>
            <a:r>
              <a:rPr lang="en-US" sz="2300" dirty="0" smtClean="0">
                <a:latin typeface="Times New Roman" panose="02020603050405020304" pitchFamily="18" charset="0"/>
                <a:cs typeface="Times New Roman" panose="02020603050405020304" pitchFamily="18" charset="0"/>
              </a:rPr>
              <a:t>After </a:t>
            </a:r>
            <a:r>
              <a:rPr lang="en-US" sz="2300" dirty="0">
                <a:latin typeface="Times New Roman" panose="02020603050405020304" pitchFamily="18" charset="0"/>
                <a:cs typeface="Times New Roman" panose="02020603050405020304" pitchFamily="18" charset="0"/>
              </a:rPr>
              <a:t>discussion and debate, the justices vote on the case. A </a:t>
            </a:r>
            <a:r>
              <a:rPr lang="en-US" sz="2300" b="1" i="1" dirty="0">
                <a:latin typeface="Times New Roman" panose="02020603050405020304" pitchFamily="18" charset="0"/>
                <a:cs typeface="Times New Roman" panose="02020603050405020304" pitchFamily="18" charset="0"/>
              </a:rPr>
              <a:t>quorum</a:t>
            </a:r>
            <a:r>
              <a:rPr lang="en-US" sz="2300" dirty="0">
                <a:latin typeface="Times New Roman" panose="02020603050405020304" pitchFamily="18" charset="0"/>
                <a:cs typeface="Times New Roman" panose="02020603050405020304" pitchFamily="18" charset="0"/>
              </a:rPr>
              <a:t> of six justices is required to hear a case, and decisions are based on majority </a:t>
            </a:r>
            <a:r>
              <a:rPr lang="en-US" sz="2300" dirty="0" smtClean="0">
                <a:latin typeface="Times New Roman" panose="02020603050405020304" pitchFamily="18" charset="0"/>
                <a:cs typeface="Times New Roman" panose="02020603050405020304" pitchFamily="18" charset="0"/>
              </a:rPr>
              <a:t>votes.</a:t>
            </a:r>
          </a:p>
          <a:p>
            <a:pPr marL="0" indent="0">
              <a:buNone/>
            </a:pPr>
            <a:r>
              <a:rPr lang="en-US" sz="2300" dirty="0" smtClean="0">
                <a:latin typeface="Times New Roman" panose="02020603050405020304" pitchFamily="18" charset="0"/>
                <a:cs typeface="Times New Roman" panose="02020603050405020304" pitchFamily="18" charset="0"/>
              </a:rPr>
              <a:t>The </a:t>
            </a:r>
            <a:r>
              <a:rPr lang="en-US" sz="2300" dirty="0">
                <a:latin typeface="Times New Roman" panose="02020603050405020304" pitchFamily="18" charset="0"/>
                <a:cs typeface="Times New Roman" panose="02020603050405020304" pitchFamily="18" charset="0"/>
              </a:rPr>
              <a:t>court’s </a:t>
            </a:r>
            <a:r>
              <a:rPr lang="en-US" sz="2300" dirty="0" smtClean="0">
                <a:latin typeface="Times New Roman" panose="02020603050405020304" pitchFamily="18" charset="0"/>
                <a:cs typeface="Times New Roman" panose="02020603050405020304" pitchFamily="18" charset="0"/>
              </a:rPr>
              <a:t>decision </a:t>
            </a:r>
            <a:r>
              <a:rPr lang="en-US" sz="2300" dirty="0">
                <a:latin typeface="Times New Roman" panose="02020603050405020304" pitchFamily="18" charset="0"/>
                <a:cs typeface="Times New Roman" panose="02020603050405020304" pitchFamily="18" charset="0"/>
              </a:rPr>
              <a:t>on a case is known as the </a:t>
            </a:r>
            <a:r>
              <a:rPr lang="en-US" sz="2300" b="1" i="1" dirty="0">
                <a:latin typeface="Times New Roman" panose="02020603050405020304" pitchFamily="18" charset="0"/>
                <a:cs typeface="Times New Roman" panose="02020603050405020304" pitchFamily="18" charset="0"/>
              </a:rPr>
              <a:t>majority </a:t>
            </a:r>
            <a:r>
              <a:rPr lang="en-US" sz="2300" b="1" i="1" dirty="0" smtClean="0">
                <a:latin typeface="Times New Roman" panose="02020603050405020304" pitchFamily="18" charset="0"/>
                <a:cs typeface="Times New Roman" panose="02020603050405020304" pitchFamily="18" charset="0"/>
              </a:rPr>
              <a:t>opinion</a:t>
            </a:r>
            <a:r>
              <a:rPr lang="en-US" sz="2300" dirty="0" smtClean="0">
                <a:latin typeface="Times New Roman" panose="02020603050405020304" pitchFamily="18" charset="0"/>
                <a:cs typeface="Times New Roman" panose="02020603050405020304" pitchFamily="18" charset="0"/>
              </a:rPr>
              <a:t>, or </a:t>
            </a:r>
            <a:r>
              <a:rPr lang="en-US" sz="2300" dirty="0">
                <a:latin typeface="Times New Roman" panose="02020603050405020304" pitchFamily="18" charset="0"/>
                <a:cs typeface="Times New Roman" panose="02020603050405020304" pitchFamily="18" charset="0"/>
              </a:rPr>
              <a:t>the opinion of the court and announces the court’s decision in a </a:t>
            </a:r>
            <a:r>
              <a:rPr lang="en-US" sz="2300" dirty="0" smtClean="0">
                <a:latin typeface="Times New Roman" panose="02020603050405020304" pitchFamily="18" charset="0"/>
                <a:cs typeface="Times New Roman" panose="02020603050405020304" pitchFamily="18" charset="0"/>
              </a:rPr>
              <a:t>case.  The </a:t>
            </a:r>
            <a:r>
              <a:rPr lang="en-US" sz="2300" dirty="0">
                <a:latin typeface="Times New Roman" panose="02020603050405020304" pitchFamily="18" charset="0"/>
                <a:cs typeface="Times New Roman" panose="02020603050405020304" pitchFamily="18" charset="0"/>
              </a:rPr>
              <a:t>opinion sets out the reasoning for the decision. </a:t>
            </a:r>
            <a:r>
              <a:rPr lang="en-US" sz="2300" dirty="0" smtClean="0">
                <a:latin typeface="Times New Roman" panose="02020603050405020304" pitchFamily="18" charset="0"/>
                <a:cs typeface="Times New Roman" panose="02020603050405020304" pitchFamily="18" charset="0"/>
              </a:rPr>
              <a:t> If </a:t>
            </a:r>
            <a:r>
              <a:rPr lang="en-US" sz="2300" dirty="0">
                <a:latin typeface="Times New Roman" panose="02020603050405020304" pitchFamily="18" charset="0"/>
                <a:cs typeface="Times New Roman" panose="02020603050405020304" pitchFamily="18" charset="0"/>
              </a:rPr>
              <a:t>the Chief Justice is in the majority on a case, he assigns the writing of the court’s opinion. </a:t>
            </a:r>
            <a:r>
              <a:rPr lang="en-US" sz="2300" dirty="0" smtClean="0">
                <a:latin typeface="Times New Roman" panose="02020603050405020304" pitchFamily="18" charset="0"/>
                <a:cs typeface="Times New Roman" panose="02020603050405020304" pitchFamily="18" charset="0"/>
              </a:rPr>
              <a:t> The </a:t>
            </a:r>
            <a:r>
              <a:rPr lang="en-US" sz="2300" dirty="0">
                <a:latin typeface="Times New Roman" panose="02020603050405020304" pitchFamily="18" charset="0"/>
                <a:cs typeface="Times New Roman" panose="02020603050405020304" pitchFamily="18" charset="0"/>
              </a:rPr>
              <a:t>majority opinions serve as </a:t>
            </a:r>
            <a:r>
              <a:rPr lang="en-US" sz="2300" b="1" i="1" dirty="0">
                <a:latin typeface="Times New Roman" panose="02020603050405020304" pitchFamily="18" charset="0"/>
                <a:cs typeface="Times New Roman" panose="02020603050405020304" pitchFamily="18" charset="0"/>
              </a:rPr>
              <a:t>precedents</a:t>
            </a:r>
            <a:r>
              <a:rPr lang="en-US" sz="2300" dirty="0">
                <a:latin typeface="Times New Roman" panose="02020603050405020304" pitchFamily="18" charset="0"/>
                <a:cs typeface="Times New Roman" panose="02020603050405020304" pitchFamily="18" charset="0"/>
              </a:rPr>
              <a:t> for future </a:t>
            </a:r>
            <a:r>
              <a:rPr lang="en-US" sz="2300" dirty="0" smtClean="0">
                <a:latin typeface="Times New Roman" panose="02020603050405020304" pitchFamily="18" charset="0"/>
                <a:cs typeface="Times New Roman" panose="02020603050405020304" pitchFamily="18" charset="0"/>
              </a:rPr>
              <a:t>cases.  Sometimes </a:t>
            </a:r>
            <a:r>
              <a:rPr lang="en-US" sz="2300" dirty="0">
                <a:latin typeface="Times New Roman" panose="02020603050405020304" pitchFamily="18" charset="0"/>
                <a:cs typeface="Times New Roman" panose="02020603050405020304" pitchFamily="18" charset="0"/>
              </a:rPr>
              <a:t>justices may decide to write </a:t>
            </a:r>
            <a:r>
              <a:rPr lang="en-US" sz="2300" b="1" i="1" dirty="0">
                <a:latin typeface="Times New Roman" panose="02020603050405020304" pitchFamily="18" charset="0"/>
                <a:cs typeface="Times New Roman" panose="02020603050405020304" pitchFamily="18" charset="0"/>
              </a:rPr>
              <a:t>concurring opinions</a:t>
            </a:r>
            <a:r>
              <a:rPr lang="en-US" sz="2300" dirty="0">
                <a:latin typeface="Times New Roman" panose="02020603050405020304" pitchFamily="18" charset="0"/>
                <a:cs typeface="Times New Roman" panose="02020603050405020304" pitchFamily="18" charset="0"/>
              </a:rPr>
              <a:t>. </a:t>
            </a:r>
            <a:r>
              <a:rPr lang="en-US" sz="2300" dirty="0" smtClean="0">
                <a:latin typeface="Times New Roman" panose="02020603050405020304" pitchFamily="18" charset="0"/>
                <a:cs typeface="Times New Roman" panose="02020603050405020304" pitchFamily="18" charset="0"/>
              </a:rPr>
              <a:t> This </a:t>
            </a:r>
            <a:r>
              <a:rPr lang="en-US" sz="2300" dirty="0">
                <a:latin typeface="Times New Roman" panose="02020603050405020304" pitchFamily="18" charset="0"/>
                <a:cs typeface="Times New Roman" panose="02020603050405020304" pitchFamily="18" charset="0"/>
              </a:rPr>
              <a:t>is when one or more of the justices agree with the court’s opinion and want to add or emphasize points not made in the majority </a:t>
            </a:r>
            <a:r>
              <a:rPr lang="en-US" sz="2300" dirty="0" smtClean="0">
                <a:latin typeface="Times New Roman" panose="02020603050405020304" pitchFamily="18" charset="0"/>
                <a:cs typeface="Times New Roman" panose="02020603050405020304" pitchFamily="18" charset="0"/>
              </a:rPr>
              <a:t>opinion.  </a:t>
            </a:r>
            <a:r>
              <a:rPr lang="en-US" sz="2300" b="1" i="1" dirty="0" smtClean="0">
                <a:latin typeface="Times New Roman" panose="02020603050405020304" pitchFamily="18" charset="0"/>
                <a:cs typeface="Times New Roman" panose="02020603050405020304" pitchFamily="18" charset="0"/>
              </a:rPr>
              <a:t>Dissenting </a:t>
            </a:r>
            <a:r>
              <a:rPr lang="en-US" sz="2300" b="1" i="1" dirty="0">
                <a:latin typeface="Times New Roman" panose="02020603050405020304" pitchFamily="18" charset="0"/>
                <a:cs typeface="Times New Roman" panose="02020603050405020304" pitchFamily="18" charset="0"/>
              </a:rPr>
              <a:t>opinions </a:t>
            </a:r>
            <a:r>
              <a:rPr lang="en-US" sz="2300" dirty="0">
                <a:latin typeface="Times New Roman" panose="02020603050405020304" pitchFamily="18" charset="0"/>
                <a:cs typeface="Times New Roman" panose="02020603050405020304" pitchFamily="18" charset="0"/>
              </a:rPr>
              <a:t>are written by those justices who do not agree with the court’s majority decision. This is also known as the minority opinion</a:t>
            </a:r>
            <a:endParaRPr lang="en-US" sz="2300" dirty="0" smtClean="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66644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376" y="156755"/>
            <a:ext cx="7341327" cy="6566262"/>
          </a:xfrm>
        </p:spPr>
        <p:txBody>
          <a:bodyPr>
            <a:normAutofit/>
          </a:bodyPr>
          <a:lstStyle/>
          <a:p>
            <a:pPr marL="0" indent="0">
              <a:buNone/>
            </a:pPr>
            <a:r>
              <a:rPr lang="en-US" sz="3200" b="1" u="sng" dirty="0" smtClean="0">
                <a:latin typeface="Times New Roman" panose="02020603050405020304" pitchFamily="18" charset="0"/>
                <a:cs typeface="Times New Roman" panose="02020603050405020304" pitchFamily="18" charset="0"/>
              </a:rPr>
              <a:t>Judicial Restraint vs. Judicial Activism</a:t>
            </a:r>
          </a:p>
          <a:p>
            <a:pPr marL="0" indent="0">
              <a:buNone/>
            </a:pPr>
            <a:r>
              <a:rPr lang="en-US" sz="2400" dirty="0" smtClean="0">
                <a:latin typeface="Times New Roman" panose="02020603050405020304" pitchFamily="18" charset="0"/>
                <a:cs typeface="Times New Roman" panose="02020603050405020304" pitchFamily="18" charset="0"/>
              </a:rPr>
              <a:t>This political cartoon summarizes the checks and balances between the branches of government.  We want our Judicial Branch to be apolitical (not involved in politics), and focused entirely on the interpretation of the laws that govern our nation. This highlights the struggle that exists in our current court system.</a:t>
            </a:r>
          </a:p>
          <a:p>
            <a:pPr marL="0" indent="0">
              <a:buNone/>
            </a:pPr>
            <a:r>
              <a:rPr lang="en-US" sz="2400" dirty="0" smtClean="0">
                <a:latin typeface="Times New Roman" panose="02020603050405020304" pitchFamily="18" charset="0"/>
                <a:cs typeface="Times New Roman" panose="02020603050405020304" pitchFamily="18" charset="0"/>
              </a:rPr>
              <a:t>Strict </a:t>
            </a:r>
            <a:r>
              <a:rPr lang="en-US" sz="2400" dirty="0">
                <a:latin typeface="Times New Roman" panose="02020603050405020304" pitchFamily="18" charset="0"/>
                <a:cs typeface="Times New Roman" panose="02020603050405020304" pitchFamily="18" charset="0"/>
              </a:rPr>
              <a:t>Constructionist: </a:t>
            </a:r>
            <a:r>
              <a:rPr lang="en-US" sz="2400" dirty="0" smtClean="0">
                <a:latin typeface="Times New Roman" panose="02020603050405020304" pitchFamily="18" charset="0"/>
                <a:cs typeface="Times New Roman" panose="02020603050405020304" pitchFamily="18" charset="0"/>
              </a:rPr>
              <a:t>Judges </a:t>
            </a:r>
            <a:r>
              <a:rPr lang="en-US" sz="2400" dirty="0">
                <a:latin typeface="Times New Roman" panose="02020603050405020304" pitchFamily="18" charset="0"/>
                <a:cs typeface="Times New Roman" panose="02020603050405020304" pitchFamily="18" charset="0"/>
              </a:rPr>
              <a:t>are bound by wording of the Constitution = </a:t>
            </a:r>
            <a:r>
              <a:rPr lang="en-US" sz="2400" b="1" i="1" dirty="0" smtClean="0">
                <a:latin typeface="Times New Roman" panose="02020603050405020304" pitchFamily="18" charset="0"/>
                <a:cs typeface="Times New Roman" panose="02020603050405020304" pitchFamily="18" charset="0"/>
              </a:rPr>
              <a:t>Judicial Restraint </a:t>
            </a:r>
          </a:p>
          <a:p>
            <a:pPr marL="0" indent="0">
              <a:buNone/>
            </a:pPr>
            <a:r>
              <a:rPr lang="en-US" sz="2400" dirty="0" smtClean="0">
                <a:latin typeface="Times New Roman" panose="02020603050405020304" pitchFamily="18" charset="0"/>
                <a:cs typeface="Times New Roman" panose="02020603050405020304" pitchFamily="18" charset="0"/>
              </a:rPr>
              <a:t>Activist/Loose Constructionist:  Judges </a:t>
            </a:r>
            <a:r>
              <a:rPr lang="en-US" sz="2400" dirty="0">
                <a:latin typeface="Times New Roman" panose="02020603050405020304" pitchFamily="18" charset="0"/>
                <a:cs typeface="Times New Roman" panose="02020603050405020304" pitchFamily="18" charset="0"/>
              </a:rPr>
              <a:t>should look to underlying principles of Constitution = </a:t>
            </a:r>
            <a:r>
              <a:rPr lang="en-US" sz="2400" b="1" i="1" dirty="0" smtClean="0">
                <a:latin typeface="Times New Roman" panose="02020603050405020304" pitchFamily="18" charset="0"/>
                <a:cs typeface="Times New Roman" panose="02020603050405020304" pitchFamily="18" charset="0"/>
              </a:rPr>
              <a:t>Judicial Activism </a:t>
            </a:r>
          </a:p>
          <a:p>
            <a:pPr marL="0" indent="0">
              <a:buNone/>
            </a:pPr>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judge can be both conservative and activist, or liberal and strict </a:t>
            </a:r>
            <a:r>
              <a:rPr lang="en-US" sz="2400" dirty="0" smtClean="0">
                <a:latin typeface="Times New Roman" panose="02020603050405020304" pitchFamily="18" charset="0"/>
                <a:cs typeface="Times New Roman" panose="02020603050405020304" pitchFamily="18" charset="0"/>
              </a:rPr>
              <a:t>constructionist.  However, society associates activists with liberals, and </a:t>
            </a:r>
            <a:r>
              <a:rPr lang="en-US" sz="2400" dirty="0">
                <a:latin typeface="Times New Roman" panose="02020603050405020304" pitchFamily="18" charset="0"/>
                <a:cs typeface="Times New Roman" panose="02020603050405020304" pitchFamily="18" charset="0"/>
              </a:rPr>
              <a:t>strict constructionists </a:t>
            </a:r>
            <a:r>
              <a:rPr lang="en-US" sz="2400" dirty="0" smtClean="0">
                <a:latin typeface="Times New Roman" panose="02020603050405020304" pitchFamily="18" charset="0"/>
                <a:cs typeface="Times New Roman" panose="02020603050405020304" pitchFamily="18" charset="0"/>
              </a:rPr>
              <a:t>with conservatives.</a:t>
            </a:r>
          </a:p>
        </p:txBody>
      </p:sp>
      <p:pic>
        <p:nvPicPr>
          <p:cNvPr id="4098" name="Picture 2" descr="Landmark Supreme Court Cases | Marbury v. Madison: Political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4204" y="847450"/>
            <a:ext cx="4529729" cy="45230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1140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056222" cy="6858000"/>
          </a:xfrm>
        </p:spPr>
        <p:txBody>
          <a:bodyPr>
            <a:normAutofit/>
          </a:bodyPr>
          <a:lstStyle/>
          <a:p>
            <a:pPr marL="0" indent="0">
              <a:buNone/>
            </a:pPr>
            <a:r>
              <a:rPr lang="en-US" sz="2800" b="1" u="sng" dirty="0" smtClean="0">
                <a:latin typeface="Times New Roman" panose="02020603050405020304" pitchFamily="18" charset="0"/>
                <a:cs typeface="Times New Roman" panose="02020603050405020304" pitchFamily="18" charset="0"/>
              </a:rPr>
              <a:t>Judicial Activism</a:t>
            </a:r>
          </a:p>
          <a:p>
            <a:pPr marL="0" indent="0">
              <a:buNone/>
            </a:pPr>
            <a:r>
              <a:rPr lang="en-US" dirty="0" smtClean="0">
                <a:solidFill>
                  <a:schemeClr val="bg1"/>
                </a:solidFill>
                <a:latin typeface="Times New Roman" panose="02020603050405020304" pitchFamily="18" charset="0"/>
                <a:cs typeface="Times New Roman" panose="02020603050405020304" pitchFamily="18" charset="0"/>
              </a:rPr>
              <a:t>	Philosophy and Goals</a:t>
            </a:r>
          </a:p>
          <a:p>
            <a:pPr lvl="1"/>
            <a:r>
              <a:rPr lang="en-US" dirty="0" smtClean="0">
                <a:solidFill>
                  <a:schemeClr val="bg1"/>
                </a:solidFill>
                <a:latin typeface="Times New Roman" panose="02020603050405020304" pitchFamily="18" charset="0"/>
                <a:cs typeface="Times New Roman" panose="02020603050405020304" pitchFamily="18" charset="0"/>
              </a:rPr>
              <a:t>The </a:t>
            </a:r>
            <a:r>
              <a:rPr lang="en-US" dirty="0">
                <a:solidFill>
                  <a:schemeClr val="bg1"/>
                </a:solidFill>
                <a:latin typeface="Times New Roman" panose="02020603050405020304" pitchFamily="18" charset="0"/>
                <a:cs typeface="Times New Roman" panose="02020603050405020304" pitchFamily="18" charset="0"/>
              </a:rPr>
              <a:t>courts should take an active role in solving society’s </a:t>
            </a:r>
            <a:r>
              <a:rPr lang="en-US" dirty="0" smtClean="0">
                <a:solidFill>
                  <a:schemeClr val="bg1"/>
                </a:solidFill>
                <a:latin typeface="Times New Roman" panose="02020603050405020304" pitchFamily="18" charset="0"/>
                <a:cs typeface="Times New Roman" panose="02020603050405020304" pitchFamily="18" charset="0"/>
              </a:rPr>
              <a:t>problems and upholding minority rights.</a:t>
            </a:r>
          </a:p>
          <a:p>
            <a:pPr lvl="1"/>
            <a:r>
              <a:rPr lang="en-US" dirty="0" smtClean="0">
                <a:solidFill>
                  <a:schemeClr val="bg1"/>
                </a:solidFill>
                <a:latin typeface="Times New Roman" panose="02020603050405020304" pitchFamily="18" charset="0"/>
                <a:cs typeface="Times New Roman" panose="02020603050405020304" pitchFamily="18" charset="0"/>
              </a:rPr>
              <a:t>Courts </a:t>
            </a:r>
            <a:r>
              <a:rPr lang="en-US" dirty="0">
                <a:solidFill>
                  <a:schemeClr val="bg1"/>
                </a:solidFill>
                <a:latin typeface="Times New Roman" panose="02020603050405020304" pitchFamily="18" charset="0"/>
                <a:cs typeface="Times New Roman" panose="02020603050405020304" pitchFamily="18" charset="0"/>
              </a:rPr>
              <a:t>should uphold the “guardian ethic</a:t>
            </a:r>
            <a:r>
              <a:rPr lang="en-US" dirty="0" smtClean="0">
                <a:solidFill>
                  <a:schemeClr val="bg1"/>
                </a:solidFill>
                <a:latin typeface="Times New Roman" panose="02020603050405020304" pitchFamily="18" charset="0"/>
                <a:cs typeface="Times New Roman" panose="02020603050405020304" pitchFamily="18" charset="0"/>
              </a:rPr>
              <a:t>:”  They </a:t>
            </a:r>
            <a:r>
              <a:rPr lang="en-US" dirty="0">
                <a:solidFill>
                  <a:schemeClr val="bg1"/>
                </a:solidFill>
                <a:latin typeface="Times New Roman" panose="02020603050405020304" pitchFamily="18" charset="0"/>
                <a:cs typeface="Times New Roman" panose="02020603050405020304" pitchFamily="18" charset="0"/>
              </a:rPr>
              <a:t>act as a guardian of the </a:t>
            </a:r>
            <a:r>
              <a:rPr lang="en-US" dirty="0" smtClean="0">
                <a:solidFill>
                  <a:schemeClr val="bg1"/>
                </a:solidFill>
                <a:latin typeface="Times New Roman" panose="02020603050405020304" pitchFamily="18" charset="0"/>
                <a:cs typeface="Times New Roman" panose="02020603050405020304" pitchFamily="18" charset="0"/>
              </a:rPr>
              <a:t>people.</a:t>
            </a:r>
          </a:p>
          <a:p>
            <a:pPr lvl="1"/>
            <a:r>
              <a:rPr lang="en-US" dirty="0" smtClean="0">
                <a:solidFill>
                  <a:schemeClr val="bg1"/>
                </a:solidFill>
                <a:latin typeface="Times New Roman" panose="02020603050405020304" pitchFamily="18" charset="0"/>
                <a:cs typeface="Times New Roman" panose="02020603050405020304" pitchFamily="18" charset="0"/>
              </a:rPr>
              <a:t>Examples include Civil War Era, Progressive Era, and Civil Rights Era court cases.  These eras addressed unlawful procedures enforced by precedent, but the Supreme Court overruled these policies and attempted to establish a fairer system moving forward.</a:t>
            </a:r>
          </a:p>
          <a:p>
            <a:pPr marL="457200" lvl="1" indent="0">
              <a:buNone/>
            </a:pPr>
            <a:r>
              <a:rPr lang="en-US" dirty="0" smtClean="0">
                <a:solidFill>
                  <a:schemeClr val="bg1"/>
                </a:solidFill>
                <a:latin typeface="Times New Roman" panose="02020603050405020304" pitchFamily="18" charset="0"/>
                <a:cs typeface="Times New Roman" panose="02020603050405020304" pitchFamily="18" charset="0"/>
              </a:rPr>
              <a:t>Cons</a:t>
            </a:r>
          </a:p>
          <a:p>
            <a:pPr lvl="1"/>
            <a:r>
              <a:rPr lang="en-US" dirty="0" smtClean="0">
                <a:solidFill>
                  <a:schemeClr val="bg1"/>
                </a:solidFill>
                <a:latin typeface="Times New Roman" panose="02020603050405020304" pitchFamily="18" charset="0"/>
                <a:cs typeface="Times New Roman" panose="02020603050405020304" pitchFamily="18" charset="0"/>
              </a:rPr>
              <a:t>This process usurps </a:t>
            </a:r>
            <a:r>
              <a:rPr lang="en-US" dirty="0">
                <a:solidFill>
                  <a:schemeClr val="bg1"/>
                </a:solidFill>
                <a:latin typeface="Times New Roman" panose="02020603050405020304" pitchFamily="18" charset="0"/>
                <a:cs typeface="Times New Roman" panose="02020603050405020304" pitchFamily="18" charset="0"/>
              </a:rPr>
              <a:t>power of the legislature, thereby diminishing the rule of law and </a:t>
            </a:r>
            <a:r>
              <a:rPr lang="en-US" dirty="0" smtClean="0">
                <a:solidFill>
                  <a:schemeClr val="bg1"/>
                </a:solidFill>
                <a:latin typeface="Times New Roman" panose="02020603050405020304" pitchFamily="18" charset="0"/>
                <a:cs typeface="Times New Roman" panose="02020603050405020304" pitchFamily="18" charset="0"/>
              </a:rPr>
              <a:t>democracy.</a:t>
            </a:r>
          </a:p>
          <a:p>
            <a:pPr lvl="1"/>
            <a:r>
              <a:rPr lang="en-US" dirty="0" smtClean="0">
                <a:solidFill>
                  <a:schemeClr val="bg1"/>
                </a:solidFill>
                <a:latin typeface="Times New Roman" panose="02020603050405020304" pitchFamily="18" charset="0"/>
                <a:cs typeface="Times New Roman" panose="02020603050405020304" pitchFamily="18" charset="0"/>
              </a:rPr>
              <a:t>Crafting decisions to solve immediate problems may create reasoning and precedent that is problematic when applied to future policies.</a:t>
            </a:r>
          </a:p>
        </p:txBody>
      </p:sp>
      <p:sp>
        <p:nvSpPr>
          <p:cNvPr id="4" name="TextBox 3"/>
          <p:cNvSpPr txBox="1"/>
          <p:nvPr/>
        </p:nvSpPr>
        <p:spPr>
          <a:xfrm>
            <a:off x="6252754" y="110260"/>
            <a:ext cx="5939246" cy="6278642"/>
          </a:xfrm>
          <a:prstGeom prst="rect">
            <a:avLst/>
          </a:prstGeom>
          <a:noFill/>
        </p:spPr>
        <p:txBody>
          <a:bodyPr wrap="square" rtlCol="0">
            <a:spAutoFit/>
          </a:bodyPr>
          <a:lstStyle/>
          <a:p>
            <a:endParaRPr lang="en-US" dirty="0" smtClean="0">
              <a:solidFill>
                <a:schemeClr val="bg1"/>
              </a:solidFill>
            </a:endParaRPr>
          </a:p>
          <a:p>
            <a:pPr>
              <a:lnSpc>
                <a:spcPct val="150000"/>
              </a:lnSpc>
            </a:pPr>
            <a:r>
              <a:rPr lang="en-US" sz="2800" b="1" u="sng" dirty="0" smtClean="0">
                <a:solidFill>
                  <a:schemeClr val="bg1"/>
                </a:solidFill>
                <a:latin typeface="Times New Roman" panose="02020603050405020304" pitchFamily="18" charset="0"/>
                <a:cs typeface="Times New Roman" panose="02020603050405020304" pitchFamily="18" charset="0"/>
              </a:rPr>
              <a:t>Judicial Restraint</a:t>
            </a:r>
            <a:endParaRPr lang="en-US" dirty="0" smtClean="0">
              <a:solidFill>
                <a:schemeClr val="bg1"/>
              </a:solidFill>
              <a:latin typeface="Times New Roman" panose="02020603050405020304" pitchFamily="18" charset="0"/>
              <a:cs typeface="Times New Roman" panose="02020603050405020304" pitchFamily="18" charset="0"/>
            </a:endParaRPr>
          </a:p>
          <a:p>
            <a:pPr>
              <a:lnSpc>
                <a:spcPct val="150000"/>
              </a:lnSpc>
            </a:pPr>
            <a:r>
              <a:rPr lang="en-US" sz="2000" dirty="0" smtClean="0">
                <a:solidFill>
                  <a:schemeClr val="bg1"/>
                </a:solidFill>
                <a:latin typeface="Times New Roman" panose="02020603050405020304" pitchFamily="18" charset="0"/>
                <a:cs typeface="Times New Roman" panose="02020603050405020304" pitchFamily="18" charset="0"/>
              </a:rPr>
              <a:t>Philosophy and Goals</a:t>
            </a:r>
            <a:endParaRPr lang="en-US" dirty="0" smtClean="0">
              <a:solidFill>
                <a:schemeClr val="bg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dirty="0" smtClean="0">
                <a:solidFill>
                  <a:schemeClr val="bg1"/>
                </a:solidFill>
                <a:latin typeface="Times New Roman" panose="02020603050405020304" pitchFamily="18" charset="0"/>
                <a:cs typeface="Times New Roman" panose="02020603050405020304" pitchFamily="18" charset="0"/>
              </a:rPr>
              <a:t>The </a:t>
            </a:r>
            <a:r>
              <a:rPr lang="en-US" dirty="0">
                <a:solidFill>
                  <a:schemeClr val="bg1"/>
                </a:solidFill>
                <a:latin typeface="Times New Roman" panose="02020603050405020304" pitchFamily="18" charset="0"/>
                <a:cs typeface="Times New Roman" panose="02020603050405020304" pitchFamily="18" charset="0"/>
              </a:rPr>
              <a:t>courts should allow the states and the other two branches of the federal government to solve social, economic, and political problems. </a:t>
            </a:r>
            <a:endParaRPr lang="en-US" dirty="0" smtClean="0">
              <a:solidFill>
                <a:schemeClr val="bg1"/>
              </a:solidFill>
              <a:latin typeface="Times New Roman" panose="02020603050405020304" pitchFamily="18" charset="0"/>
              <a:cs typeface="Times New Roman" panose="02020603050405020304" pitchFamily="18" charset="0"/>
            </a:endParaRPr>
          </a:p>
          <a:p>
            <a:endParaRPr lang="en-US" sz="1200" dirty="0">
              <a:solidFill>
                <a:schemeClr val="bg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dirty="0" smtClean="0">
                <a:solidFill>
                  <a:schemeClr val="bg1"/>
                </a:solidFill>
                <a:latin typeface="Times New Roman" panose="02020603050405020304" pitchFamily="18" charset="0"/>
                <a:cs typeface="Times New Roman" panose="02020603050405020304" pitchFamily="18" charset="0"/>
              </a:rPr>
              <a:t>Federal </a:t>
            </a:r>
            <a:r>
              <a:rPr lang="en-US" dirty="0">
                <a:solidFill>
                  <a:schemeClr val="bg1"/>
                </a:solidFill>
                <a:latin typeface="Times New Roman" panose="02020603050405020304" pitchFamily="18" charset="0"/>
                <a:cs typeface="Times New Roman" panose="02020603050405020304" pitchFamily="18" charset="0"/>
              </a:rPr>
              <a:t>courts should act </a:t>
            </a:r>
            <a:r>
              <a:rPr lang="en-US" dirty="0" smtClean="0">
                <a:solidFill>
                  <a:schemeClr val="bg1"/>
                </a:solidFill>
                <a:latin typeface="Times New Roman" panose="02020603050405020304" pitchFamily="18" charset="0"/>
                <a:cs typeface="Times New Roman" panose="02020603050405020304" pitchFamily="18" charset="0"/>
              </a:rPr>
              <a:t>only when </a:t>
            </a:r>
            <a:r>
              <a:rPr lang="en-US" dirty="0">
                <a:solidFill>
                  <a:schemeClr val="bg1"/>
                </a:solidFill>
                <a:latin typeface="Times New Roman" panose="02020603050405020304" pitchFamily="18" charset="0"/>
                <a:cs typeface="Times New Roman" panose="02020603050405020304" pitchFamily="18" charset="0"/>
              </a:rPr>
              <a:t>there are clear constitutional </a:t>
            </a:r>
            <a:r>
              <a:rPr lang="en-US" dirty="0" smtClean="0">
                <a:solidFill>
                  <a:schemeClr val="bg1"/>
                </a:solidFill>
                <a:latin typeface="Times New Roman" panose="02020603050405020304" pitchFamily="18" charset="0"/>
                <a:cs typeface="Times New Roman" panose="02020603050405020304" pitchFamily="18" charset="0"/>
              </a:rPr>
              <a:t>questions.  Courts should </a:t>
            </a:r>
            <a:r>
              <a:rPr lang="en-US" dirty="0">
                <a:solidFill>
                  <a:schemeClr val="bg1"/>
                </a:solidFill>
                <a:latin typeface="Times New Roman" panose="02020603050405020304" pitchFamily="18" charset="0"/>
                <a:cs typeface="Times New Roman" panose="02020603050405020304" pitchFamily="18" charset="0"/>
              </a:rPr>
              <a:t>defer to elected </a:t>
            </a:r>
            <a:r>
              <a:rPr lang="en-US" dirty="0" smtClean="0">
                <a:solidFill>
                  <a:schemeClr val="bg1"/>
                </a:solidFill>
                <a:latin typeface="Times New Roman" panose="02020603050405020304" pitchFamily="18" charset="0"/>
                <a:cs typeface="Times New Roman" panose="02020603050405020304" pitchFamily="18" charset="0"/>
              </a:rPr>
              <a:t>lawmakers.</a:t>
            </a:r>
          </a:p>
          <a:p>
            <a:endParaRPr lang="en-US" sz="1200" dirty="0" smtClean="0">
              <a:solidFill>
                <a:schemeClr val="bg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dirty="0" smtClean="0">
                <a:solidFill>
                  <a:schemeClr val="bg1"/>
                </a:solidFill>
                <a:latin typeface="Times New Roman" panose="02020603050405020304" pitchFamily="18" charset="0"/>
                <a:cs typeface="Times New Roman" panose="02020603050405020304" pitchFamily="18" charset="0"/>
              </a:rPr>
              <a:t>The Courts </a:t>
            </a:r>
            <a:r>
              <a:rPr lang="en-US" dirty="0">
                <a:solidFill>
                  <a:schemeClr val="bg1"/>
                </a:solidFill>
                <a:latin typeface="Times New Roman" panose="02020603050405020304" pitchFamily="18" charset="0"/>
                <a:cs typeface="Times New Roman" panose="02020603050405020304" pitchFamily="18" charset="0"/>
              </a:rPr>
              <a:t>should merely interpret the law rather than make </a:t>
            </a:r>
            <a:r>
              <a:rPr lang="en-US" dirty="0" smtClean="0">
                <a:solidFill>
                  <a:schemeClr val="bg1"/>
                </a:solidFill>
                <a:latin typeface="Times New Roman" panose="02020603050405020304" pitchFamily="18" charset="0"/>
                <a:cs typeface="Times New Roman" panose="02020603050405020304" pitchFamily="18" charset="0"/>
              </a:rPr>
              <a:t>law.  The </a:t>
            </a:r>
            <a:r>
              <a:rPr lang="en-US" dirty="0">
                <a:solidFill>
                  <a:schemeClr val="bg1"/>
                </a:solidFill>
                <a:latin typeface="Times New Roman" panose="02020603050405020304" pitchFamily="18" charset="0"/>
                <a:cs typeface="Times New Roman" panose="02020603050405020304" pitchFamily="18" charset="0"/>
              </a:rPr>
              <a:t>o</a:t>
            </a:r>
            <a:r>
              <a:rPr lang="en-US" dirty="0" smtClean="0">
                <a:solidFill>
                  <a:schemeClr val="bg1"/>
                </a:solidFill>
                <a:latin typeface="Times New Roman" panose="02020603050405020304" pitchFamily="18" charset="0"/>
                <a:cs typeface="Times New Roman" panose="02020603050405020304" pitchFamily="18" charset="0"/>
              </a:rPr>
              <a:t>riginal </a:t>
            </a:r>
            <a:r>
              <a:rPr lang="en-US" dirty="0">
                <a:solidFill>
                  <a:schemeClr val="bg1"/>
                </a:solidFill>
                <a:latin typeface="Times New Roman" panose="02020603050405020304" pitchFamily="18" charset="0"/>
                <a:cs typeface="Times New Roman" panose="02020603050405020304" pitchFamily="18" charset="0"/>
              </a:rPr>
              <a:t>intent of </a:t>
            </a:r>
            <a:r>
              <a:rPr lang="en-US" dirty="0" smtClean="0">
                <a:solidFill>
                  <a:schemeClr val="bg1"/>
                </a:solidFill>
                <a:latin typeface="Times New Roman" panose="02020603050405020304" pitchFamily="18" charset="0"/>
                <a:cs typeface="Times New Roman" panose="02020603050405020304" pitchFamily="18" charset="0"/>
              </a:rPr>
              <a:t>Founders</a:t>
            </a:r>
            <a:r>
              <a:rPr lang="en-US" dirty="0">
                <a:solidFill>
                  <a:schemeClr val="bg1"/>
                </a:solidFill>
                <a:latin typeface="Times New Roman" panose="02020603050405020304" pitchFamily="18" charset="0"/>
                <a:cs typeface="Times New Roman" panose="02020603050405020304" pitchFamily="18" charset="0"/>
              </a:rPr>
              <a:t> </a:t>
            </a:r>
            <a:r>
              <a:rPr lang="en-US" dirty="0" smtClean="0">
                <a:solidFill>
                  <a:schemeClr val="bg1"/>
                </a:solidFill>
                <a:latin typeface="Times New Roman" panose="02020603050405020304" pitchFamily="18" charset="0"/>
                <a:cs typeface="Times New Roman" panose="02020603050405020304" pitchFamily="18" charset="0"/>
              </a:rPr>
              <a:t>should be the main objective.</a:t>
            </a:r>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pPr>
              <a:lnSpc>
                <a:spcPct val="150000"/>
              </a:lnSpc>
            </a:pPr>
            <a:r>
              <a:rPr lang="en-US" dirty="0" smtClean="0">
                <a:solidFill>
                  <a:schemeClr val="bg1"/>
                </a:solidFill>
                <a:latin typeface="Times New Roman" panose="02020603050405020304" pitchFamily="18" charset="0"/>
                <a:cs typeface="Times New Roman" panose="02020603050405020304" pitchFamily="18" charset="0"/>
              </a:rPr>
              <a:t>Cons</a:t>
            </a:r>
            <a:endParaRPr lang="en-US" dirty="0">
              <a:solidFill>
                <a:schemeClr val="bg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dirty="0" smtClean="0">
                <a:solidFill>
                  <a:schemeClr val="bg1"/>
                </a:solidFill>
                <a:latin typeface="Times New Roman" panose="02020603050405020304" pitchFamily="18" charset="0"/>
                <a:cs typeface="Times New Roman" panose="02020603050405020304" pitchFamily="18" charset="0"/>
              </a:rPr>
              <a:t>This viewpoint does not adequately address injustice or the need for social change.</a:t>
            </a:r>
          </a:p>
          <a:p>
            <a:endParaRPr lang="en-US" sz="1200" dirty="0" smtClean="0">
              <a:solidFill>
                <a:schemeClr val="bg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dirty="0" smtClean="0">
                <a:solidFill>
                  <a:schemeClr val="bg1"/>
                </a:solidFill>
                <a:latin typeface="Times New Roman" panose="02020603050405020304" pitchFamily="18" charset="0"/>
                <a:cs typeface="Times New Roman" panose="02020603050405020304" pitchFamily="18" charset="0"/>
              </a:rPr>
              <a:t>It does not provide a method to actively interpret the Constitution as new conditions arise.</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9172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904411" cy="6749143"/>
          </a:xfrm>
        </p:spPr>
        <p:txBody>
          <a:bodyPr>
            <a:normAutofit/>
          </a:bodyPr>
          <a:lstStyle/>
          <a:p>
            <a:pPr marL="0" indent="0">
              <a:buNone/>
            </a:pPr>
            <a:r>
              <a:rPr lang="en-US" sz="2800" b="1" u="sng" dirty="0" smtClean="0">
                <a:latin typeface="Times New Roman" panose="02020603050405020304" pitchFamily="18" charset="0"/>
                <a:cs typeface="Times New Roman" panose="02020603050405020304" pitchFamily="18" charset="0"/>
              </a:rPr>
              <a:t>Civil Courts</a:t>
            </a:r>
          </a:p>
          <a:p>
            <a:r>
              <a:rPr lang="en-US" dirty="0" smtClean="0">
                <a:latin typeface="Times New Roman" panose="02020603050405020304" pitchFamily="18" charset="0"/>
                <a:cs typeface="Times New Roman" panose="02020603050405020304" pitchFamily="18" charset="0"/>
              </a:rPr>
              <a:t>Civil </a:t>
            </a:r>
            <a:r>
              <a:rPr lang="en-US" dirty="0">
                <a:latin typeface="Times New Roman" panose="02020603050405020304" pitchFamily="18" charset="0"/>
                <a:cs typeface="Times New Roman" panose="02020603050405020304" pitchFamily="18" charset="0"/>
              </a:rPr>
              <a:t>cases do not involve a crime</a:t>
            </a:r>
            <a:r>
              <a:rPr lang="en-US" dirty="0" smtClean="0">
                <a:latin typeface="Times New Roman" panose="02020603050405020304" pitchFamily="18" charset="0"/>
                <a:cs typeface="Times New Roman" panose="02020603050405020304" pitchFamily="18" charset="0"/>
              </a:rPr>
              <a:t>.  It begins when a </a:t>
            </a:r>
            <a:r>
              <a:rPr lang="en-US" b="1" i="1" dirty="0" smtClean="0">
                <a:latin typeface="Times New Roman" panose="02020603050405020304" pitchFamily="18" charset="0"/>
                <a:cs typeface="Times New Roman" panose="02020603050405020304" pitchFamily="18" charset="0"/>
              </a:rPr>
              <a:t>plaintiff</a:t>
            </a:r>
            <a:r>
              <a:rPr lang="en-US" dirty="0" smtClean="0">
                <a:latin typeface="Times New Roman" panose="02020603050405020304" pitchFamily="18" charset="0"/>
                <a:cs typeface="Times New Roman" panose="02020603050405020304" pitchFamily="18" charset="0"/>
              </a:rPr>
              <a:t> brings the case against another body (defendant) who has failed to carry out a legal duty.</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Civil cases usually involve a contract dispute between </a:t>
            </a:r>
            <a:r>
              <a:rPr lang="en-US" dirty="0">
                <a:latin typeface="Times New Roman" panose="02020603050405020304" pitchFamily="18" charset="0"/>
                <a:cs typeface="Times New Roman" panose="02020603050405020304" pitchFamily="18" charset="0"/>
              </a:rPr>
              <a:t>private individuals or corporations seeking to collect money owed or monetary </a:t>
            </a:r>
            <a:r>
              <a:rPr lang="en-US" dirty="0" smtClean="0">
                <a:latin typeface="Times New Roman" panose="02020603050405020304" pitchFamily="18" charset="0"/>
                <a:cs typeface="Times New Roman" panose="02020603050405020304" pitchFamily="18" charset="0"/>
              </a:rPr>
              <a:t>damages.  Civil </a:t>
            </a:r>
            <a:r>
              <a:rPr lang="en-US" dirty="0">
                <a:latin typeface="Times New Roman" panose="02020603050405020304" pitchFamily="18" charset="0"/>
                <a:cs typeface="Times New Roman" panose="02020603050405020304" pitchFamily="18" charset="0"/>
              </a:rPr>
              <a:t>cases also include divorce or issues related to child custody</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The majority of civil cases do not involve a jury.  Laws vary by state and county, but a jury’s verdict may </a:t>
            </a:r>
            <a:r>
              <a:rPr lang="en-US" dirty="0">
                <a:latin typeface="Times New Roman" panose="02020603050405020304" pitchFamily="18" charset="0"/>
                <a:cs typeface="Times New Roman" panose="02020603050405020304" pitchFamily="18" charset="0"/>
              </a:rPr>
              <a:t>not have to be </a:t>
            </a:r>
            <a:r>
              <a:rPr lang="en-US" dirty="0" smtClean="0">
                <a:latin typeface="Times New Roman" panose="02020603050405020304" pitchFamily="18" charset="0"/>
                <a:cs typeface="Times New Roman" panose="02020603050405020304" pitchFamily="18" charset="0"/>
              </a:rPr>
              <a:t>unanimous.  Judges </a:t>
            </a:r>
            <a:r>
              <a:rPr lang="en-US" dirty="0">
                <a:latin typeface="Times New Roman" panose="02020603050405020304" pitchFamily="18" charset="0"/>
                <a:cs typeface="Times New Roman" panose="02020603050405020304" pitchFamily="18" charset="0"/>
              </a:rPr>
              <a:t>ensure law prevails over </a:t>
            </a:r>
            <a:r>
              <a:rPr lang="en-US" dirty="0" smtClean="0">
                <a:latin typeface="Times New Roman" panose="02020603050405020304" pitchFamily="18" charset="0"/>
                <a:cs typeface="Times New Roman" panose="02020603050405020304" pitchFamily="18" charset="0"/>
              </a:rPr>
              <a:t>passion during a </a:t>
            </a:r>
            <a:r>
              <a:rPr lang="en-US" dirty="0">
                <a:latin typeface="Times New Roman" panose="02020603050405020304" pitchFamily="18" charset="0"/>
                <a:cs typeface="Times New Roman" panose="02020603050405020304" pitchFamily="18" charset="0"/>
              </a:rPr>
              <a:t>civil case. </a:t>
            </a:r>
            <a:r>
              <a:rPr lang="en-US" dirty="0" smtClean="0">
                <a:latin typeface="Times New Roman" panose="02020603050405020304" pitchFamily="18" charset="0"/>
                <a:cs typeface="Times New Roman" panose="02020603050405020304" pitchFamily="18" charset="0"/>
              </a:rPr>
              <a:t> Defendants </a:t>
            </a:r>
            <a:r>
              <a:rPr lang="en-US" dirty="0">
                <a:latin typeface="Times New Roman" panose="02020603050405020304" pitchFamily="18" charset="0"/>
                <a:cs typeface="Times New Roman" panose="02020603050405020304" pitchFamily="18" charset="0"/>
              </a:rPr>
              <a:t>can be found liable or not </a:t>
            </a:r>
            <a:r>
              <a:rPr lang="en-US" dirty="0" smtClean="0">
                <a:latin typeface="Times New Roman" panose="02020603050405020304" pitchFamily="18" charset="0"/>
                <a:cs typeface="Times New Roman" panose="02020603050405020304" pitchFamily="18" charset="0"/>
              </a:rPr>
              <a:t>liable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for damages.  The punishment is often a fine, or simply stopping the offending act.  A plaintiff </a:t>
            </a:r>
            <a:r>
              <a:rPr lang="en-US" dirty="0">
                <a:latin typeface="Times New Roman" panose="02020603050405020304" pitchFamily="18" charset="0"/>
                <a:cs typeface="Times New Roman" panose="02020603050405020304" pitchFamily="18" charset="0"/>
              </a:rPr>
              <a:t>must produce evidence beyond the </a:t>
            </a:r>
            <a:r>
              <a:rPr lang="en-US" b="1" i="1" dirty="0">
                <a:latin typeface="Times New Roman" panose="02020603050405020304" pitchFamily="18" charset="0"/>
                <a:cs typeface="Times New Roman" panose="02020603050405020304" pitchFamily="18" charset="0"/>
              </a:rPr>
              <a:t>balance of </a:t>
            </a:r>
            <a:r>
              <a:rPr lang="en-US" b="1" i="1" dirty="0" smtClean="0">
                <a:latin typeface="Times New Roman" panose="02020603050405020304" pitchFamily="18" charset="0"/>
                <a:cs typeface="Times New Roman" panose="02020603050405020304" pitchFamily="18" charset="0"/>
              </a:rPr>
              <a:t>probabilities</a:t>
            </a:r>
            <a:r>
              <a:rPr lang="en-US" dirty="0" smtClean="0">
                <a:latin typeface="Times New Roman" panose="02020603050405020304" pitchFamily="18" charset="0"/>
                <a:cs typeface="Times New Roman" panose="02020603050405020304" pitchFamily="18" charset="0"/>
              </a:rPr>
              <a:t>.</a:t>
            </a:r>
          </a:p>
          <a:p>
            <a:endParaRPr lang="en-US" dirty="0"/>
          </a:p>
        </p:txBody>
      </p:sp>
      <p:sp>
        <p:nvSpPr>
          <p:cNvPr id="4" name="TextBox 3"/>
          <p:cNvSpPr txBox="1"/>
          <p:nvPr/>
        </p:nvSpPr>
        <p:spPr>
          <a:xfrm>
            <a:off x="6078583" y="339634"/>
            <a:ext cx="5590903" cy="6247864"/>
          </a:xfrm>
          <a:prstGeom prst="rect">
            <a:avLst/>
          </a:prstGeom>
          <a:noFill/>
        </p:spPr>
        <p:txBody>
          <a:bodyPr wrap="square" rtlCol="0">
            <a:spAutoFit/>
          </a:bodyPr>
          <a:lstStyle/>
          <a:p>
            <a:r>
              <a:rPr lang="en-US" sz="2800" b="1" u="sng" dirty="0" smtClean="0">
                <a:solidFill>
                  <a:schemeClr val="bg1"/>
                </a:solidFill>
                <a:latin typeface="Times New Roman" panose="02020603050405020304" pitchFamily="18" charset="0"/>
                <a:cs typeface="Times New Roman" panose="02020603050405020304" pitchFamily="18" charset="0"/>
              </a:rPr>
              <a:t>Criminal Courts</a:t>
            </a:r>
          </a:p>
          <a:p>
            <a:pPr marL="342900" indent="-342900">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Criminal cases are brought by a local, state, or federal government and involve violation of a </a:t>
            </a:r>
            <a:r>
              <a:rPr lang="en-US" sz="2000" dirty="0" smtClean="0">
                <a:solidFill>
                  <a:schemeClr val="bg1"/>
                </a:solidFill>
                <a:latin typeface="Times New Roman" panose="02020603050405020304" pitchFamily="18" charset="0"/>
                <a:cs typeface="Times New Roman" panose="02020603050405020304" pitchFamily="18" charset="0"/>
              </a:rPr>
              <a:t>law.  These </a:t>
            </a:r>
            <a:r>
              <a:rPr lang="en-US" sz="2000" dirty="0">
                <a:solidFill>
                  <a:schemeClr val="bg1"/>
                </a:solidFill>
                <a:latin typeface="Times New Roman" panose="02020603050405020304" pitchFamily="18" charset="0"/>
                <a:cs typeface="Times New Roman" panose="02020603050405020304" pitchFamily="18" charset="0"/>
              </a:rPr>
              <a:t>cases include </a:t>
            </a:r>
            <a:r>
              <a:rPr lang="en-US" sz="2000" dirty="0" smtClean="0">
                <a:solidFill>
                  <a:schemeClr val="bg1"/>
                </a:solidFill>
                <a:latin typeface="Times New Roman" panose="02020603050405020304" pitchFamily="18" charset="0"/>
                <a:cs typeface="Times New Roman" panose="02020603050405020304" pitchFamily="18" charset="0"/>
              </a:rPr>
              <a:t>theft</a:t>
            </a:r>
            <a:r>
              <a:rPr lang="en-US" sz="2000" dirty="0">
                <a:solidFill>
                  <a:schemeClr val="bg1"/>
                </a:solidFill>
                <a:latin typeface="Times New Roman" panose="02020603050405020304" pitchFamily="18" charset="0"/>
                <a:cs typeface="Times New Roman" panose="02020603050405020304" pitchFamily="18" charset="0"/>
              </a:rPr>
              <a:t>, assault, robbery, trafficking in controlled substances, murder, </a:t>
            </a:r>
            <a:r>
              <a:rPr lang="en-US" sz="2000" dirty="0" smtClean="0">
                <a:solidFill>
                  <a:schemeClr val="bg1"/>
                </a:solidFill>
                <a:latin typeface="Times New Roman" panose="02020603050405020304" pitchFamily="18" charset="0"/>
                <a:cs typeface="Times New Roman" panose="02020603050405020304" pitchFamily="18" charset="0"/>
              </a:rPr>
              <a:t>etc.  The government must prove, </a:t>
            </a:r>
            <a:r>
              <a:rPr lang="en-US" sz="2000" b="1" i="1" dirty="0">
                <a:solidFill>
                  <a:schemeClr val="bg1"/>
                </a:solidFill>
                <a:latin typeface="Times New Roman" panose="02020603050405020304" pitchFamily="18" charset="0"/>
                <a:cs typeface="Times New Roman" panose="02020603050405020304" pitchFamily="18" charset="0"/>
              </a:rPr>
              <a:t>beyond a reasonable doubt</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smtClean="0">
                <a:solidFill>
                  <a:schemeClr val="bg1"/>
                </a:solidFill>
                <a:latin typeface="Times New Roman" panose="02020603050405020304" pitchFamily="18" charset="0"/>
                <a:cs typeface="Times New Roman" panose="02020603050405020304" pitchFamily="18" charset="0"/>
              </a:rPr>
              <a:t>the defendant broke the law.</a:t>
            </a:r>
          </a:p>
          <a:p>
            <a:endParaRPr lang="en-US" sz="1200" dirty="0" smtClean="0">
              <a:solidFill>
                <a:schemeClr val="bg1"/>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sz="2000" dirty="0" smtClean="0">
                <a:solidFill>
                  <a:schemeClr val="bg1"/>
                </a:solidFill>
                <a:latin typeface="Times New Roman" panose="02020603050405020304" pitchFamily="18" charset="0"/>
                <a:cs typeface="Times New Roman" panose="02020603050405020304" pitchFamily="18" charset="0"/>
              </a:rPr>
              <a:t>In </a:t>
            </a:r>
            <a:r>
              <a:rPr lang="en-US" sz="2000" dirty="0">
                <a:solidFill>
                  <a:schemeClr val="bg1"/>
                </a:solidFill>
                <a:latin typeface="Times New Roman" panose="02020603050405020304" pitchFamily="18" charset="0"/>
                <a:cs typeface="Times New Roman" panose="02020603050405020304" pitchFamily="18" charset="0"/>
              </a:rPr>
              <a:t>a criminal case, the victim does not bring the case against the defendant. </a:t>
            </a:r>
            <a:r>
              <a:rPr lang="en-US" sz="2000" dirty="0" smtClean="0">
                <a:solidFill>
                  <a:schemeClr val="bg1"/>
                </a:solidFill>
                <a:latin typeface="Times New Roman" panose="02020603050405020304" pitchFamily="18" charset="0"/>
                <a:cs typeface="Times New Roman" panose="02020603050405020304" pitchFamily="18" charset="0"/>
              </a:rPr>
              <a:t> The </a:t>
            </a:r>
            <a:r>
              <a:rPr lang="en-US" sz="2000" dirty="0">
                <a:solidFill>
                  <a:schemeClr val="bg1"/>
                </a:solidFill>
                <a:latin typeface="Times New Roman" panose="02020603050405020304" pitchFamily="18" charset="0"/>
                <a:cs typeface="Times New Roman" panose="02020603050405020304" pitchFamily="18" charset="0"/>
              </a:rPr>
              <a:t>state or federal government serves as the </a:t>
            </a:r>
            <a:r>
              <a:rPr lang="en-US" sz="2000" b="1" i="1" dirty="0" smtClean="0">
                <a:solidFill>
                  <a:schemeClr val="bg1"/>
                </a:solidFill>
                <a:latin typeface="Times New Roman" panose="02020603050405020304" pitchFamily="18" charset="0"/>
                <a:cs typeface="Times New Roman" panose="02020603050405020304" pitchFamily="18" charset="0"/>
              </a:rPr>
              <a:t>prosecutor</a:t>
            </a:r>
            <a:r>
              <a:rPr lang="en-US" sz="2000" dirty="0" smtClean="0">
                <a:solidFill>
                  <a:schemeClr val="bg1"/>
                </a:solidFill>
                <a:latin typeface="Times New Roman" panose="02020603050405020304" pitchFamily="18" charset="0"/>
                <a:cs typeface="Times New Roman" panose="02020603050405020304" pitchFamily="18" charset="0"/>
              </a:rPr>
              <a:t>.  The prosecutor </a:t>
            </a:r>
            <a:r>
              <a:rPr lang="en-US" sz="2000" dirty="0">
                <a:solidFill>
                  <a:schemeClr val="bg1"/>
                </a:solidFill>
                <a:latin typeface="Times New Roman" panose="02020603050405020304" pitchFamily="18" charset="0"/>
                <a:cs typeface="Times New Roman" panose="02020603050405020304" pitchFamily="18" charset="0"/>
              </a:rPr>
              <a:t>seeks jail time, fines, or both for a </a:t>
            </a:r>
            <a:r>
              <a:rPr lang="en-US" sz="2000" dirty="0" smtClean="0">
                <a:solidFill>
                  <a:schemeClr val="bg1"/>
                </a:solidFill>
                <a:latin typeface="Times New Roman" panose="02020603050405020304" pitchFamily="18" charset="0"/>
                <a:cs typeface="Times New Roman" panose="02020603050405020304" pitchFamily="18" charset="0"/>
              </a:rPr>
              <a:t>defendant.  The government must present evidence as the defendant is </a:t>
            </a:r>
            <a:r>
              <a:rPr lang="en-US" sz="2000" b="1" i="1" dirty="0" smtClean="0">
                <a:solidFill>
                  <a:schemeClr val="bg1"/>
                </a:solidFill>
                <a:latin typeface="Times New Roman" panose="02020603050405020304" pitchFamily="18" charset="0"/>
                <a:cs typeface="Times New Roman" panose="02020603050405020304" pitchFamily="18" charset="0"/>
              </a:rPr>
              <a:t>innocent until proven guilty</a:t>
            </a:r>
            <a:r>
              <a:rPr lang="en-US" sz="2000" dirty="0" smtClean="0">
                <a:solidFill>
                  <a:schemeClr val="bg1"/>
                </a:solidFill>
                <a:latin typeface="Times New Roman" panose="02020603050405020304" pitchFamily="18" charset="0"/>
                <a:cs typeface="Times New Roman" panose="02020603050405020304" pitchFamily="18" charset="0"/>
              </a:rPr>
              <a:t>.</a:t>
            </a:r>
          </a:p>
          <a:p>
            <a:endParaRPr lang="en-US" sz="2000" dirty="0" smtClean="0">
              <a:solidFill>
                <a:schemeClr val="bg1"/>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sz="2000" dirty="0" smtClean="0">
                <a:solidFill>
                  <a:schemeClr val="bg1"/>
                </a:solidFill>
                <a:latin typeface="Times New Roman" panose="02020603050405020304" pitchFamily="18" charset="0"/>
                <a:cs typeface="Times New Roman" panose="02020603050405020304" pitchFamily="18" charset="0"/>
              </a:rPr>
              <a:t>The </a:t>
            </a:r>
            <a:r>
              <a:rPr lang="en-US" sz="2000" dirty="0">
                <a:solidFill>
                  <a:schemeClr val="bg1"/>
                </a:solidFill>
                <a:latin typeface="Times New Roman" panose="02020603050405020304" pitchFamily="18" charset="0"/>
                <a:cs typeface="Times New Roman" panose="02020603050405020304" pitchFamily="18" charset="0"/>
              </a:rPr>
              <a:t>jury must agree </a:t>
            </a:r>
            <a:r>
              <a:rPr lang="en-US" sz="2000" b="1" i="1" dirty="0">
                <a:solidFill>
                  <a:schemeClr val="bg1"/>
                </a:solidFill>
                <a:latin typeface="Times New Roman" panose="02020603050405020304" pitchFamily="18" charset="0"/>
                <a:cs typeface="Times New Roman" panose="02020603050405020304" pitchFamily="18" charset="0"/>
              </a:rPr>
              <a:t>unanimously</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smtClean="0">
                <a:solidFill>
                  <a:schemeClr val="bg1"/>
                </a:solidFill>
                <a:latin typeface="Times New Roman" panose="02020603050405020304" pitchFamily="18" charset="0"/>
                <a:cs typeface="Times New Roman" panose="02020603050405020304" pitchFamily="18" charset="0"/>
              </a:rPr>
              <a:t>prior to conviction.  A defendant </a:t>
            </a:r>
            <a:r>
              <a:rPr lang="en-US" sz="2000" dirty="0">
                <a:solidFill>
                  <a:schemeClr val="bg1"/>
                </a:solidFill>
                <a:latin typeface="Times New Roman" panose="02020603050405020304" pitchFamily="18" charset="0"/>
                <a:cs typeface="Times New Roman" panose="02020603050405020304" pitchFamily="18" charset="0"/>
              </a:rPr>
              <a:t>is </a:t>
            </a:r>
            <a:r>
              <a:rPr lang="en-US" sz="2000" b="1" i="1" dirty="0" smtClean="0">
                <a:solidFill>
                  <a:schemeClr val="bg1"/>
                </a:solidFill>
                <a:latin typeface="Times New Roman" panose="02020603050405020304" pitchFamily="18" charset="0"/>
                <a:cs typeface="Times New Roman" panose="02020603050405020304" pitchFamily="18" charset="0"/>
              </a:rPr>
              <a:t>acquitted</a:t>
            </a:r>
            <a:r>
              <a:rPr lang="en-US" sz="2000" dirty="0" smtClean="0">
                <a:solidFill>
                  <a:schemeClr val="bg1"/>
                </a:solidFill>
                <a:latin typeface="Times New Roman" panose="02020603050405020304" pitchFamily="18" charset="0"/>
                <a:cs typeface="Times New Roman" panose="02020603050405020304" pitchFamily="18" charset="0"/>
              </a:rPr>
              <a:t> </a:t>
            </a:r>
            <a:r>
              <a:rPr lang="en-US" sz="2000" dirty="0">
                <a:solidFill>
                  <a:schemeClr val="bg1"/>
                </a:solidFill>
                <a:latin typeface="Times New Roman" panose="02020603050405020304" pitchFamily="18" charset="0"/>
                <a:cs typeface="Times New Roman" panose="02020603050405020304" pitchFamily="18" charset="0"/>
              </a:rPr>
              <a:t>if not </a:t>
            </a:r>
            <a:r>
              <a:rPr lang="en-US" sz="2000" dirty="0" smtClean="0">
                <a:solidFill>
                  <a:schemeClr val="bg1"/>
                </a:solidFill>
                <a:latin typeface="Times New Roman" panose="02020603050405020304" pitchFamily="18" charset="0"/>
                <a:cs typeface="Times New Roman" panose="02020603050405020304" pitchFamily="18" charset="0"/>
              </a:rPr>
              <a:t>guilty</a:t>
            </a:r>
            <a:r>
              <a:rPr lang="en-US" sz="2000" dirty="0">
                <a:solidFill>
                  <a:schemeClr val="bg1"/>
                </a:solidFill>
                <a:latin typeface="Times New Roman" panose="02020603050405020304" pitchFamily="18" charset="0"/>
                <a:cs typeface="Times New Roman" panose="02020603050405020304" pitchFamily="18" charset="0"/>
              </a:rPr>
              <a:t>. Only the defendant may </a:t>
            </a:r>
            <a:r>
              <a:rPr lang="en-US" sz="2000" b="1" i="1" dirty="0">
                <a:solidFill>
                  <a:schemeClr val="bg1"/>
                </a:solidFill>
                <a:latin typeface="Times New Roman" panose="02020603050405020304" pitchFamily="18" charset="0"/>
                <a:cs typeface="Times New Roman" panose="02020603050405020304" pitchFamily="18" charset="0"/>
              </a:rPr>
              <a:t>appeal</a:t>
            </a:r>
            <a:r>
              <a:rPr lang="en-US" sz="2000" dirty="0">
                <a:solidFill>
                  <a:schemeClr val="bg1"/>
                </a:solidFill>
                <a:latin typeface="Times New Roman" panose="02020603050405020304" pitchFamily="18" charset="0"/>
                <a:cs typeface="Times New Roman" panose="02020603050405020304" pitchFamily="18" charset="0"/>
              </a:rPr>
              <a:t> a court's verdict. The prosecution is not allowed to appeal.</a:t>
            </a:r>
          </a:p>
        </p:txBody>
      </p:sp>
    </p:spTree>
    <p:extLst>
      <p:ext uri="{BB962C8B-B14F-4D97-AF65-F5344CB8AC3E}">
        <p14:creationId xmlns:p14="http://schemas.microsoft.com/office/powerpoint/2010/main" val="2256488384"/>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443</TotalTime>
  <Words>1448</Words>
  <Application>Microsoft Office PowerPoint</Application>
  <PresentationFormat>Widescreen</PresentationFormat>
  <Paragraphs>105</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Century Gothic</vt:lpstr>
      <vt:lpstr>Times New Roman</vt:lpstr>
      <vt:lpstr>Wingdings</vt:lpstr>
      <vt:lpstr>Wingdings 3</vt:lpstr>
      <vt:lpstr>Slice</vt:lpstr>
      <vt:lpstr>Article III:  The judicial Branch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North Boone Community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Article III:  The judicial Branch</dc:title>
  <dc:creator>Nick Augustine</dc:creator>
  <cp:lastModifiedBy>Nick Augustine</cp:lastModifiedBy>
  <cp:revision>29</cp:revision>
  <dcterms:created xsi:type="dcterms:W3CDTF">2020-03-28T20:50:09Z</dcterms:created>
  <dcterms:modified xsi:type="dcterms:W3CDTF">2020-03-29T04:13:29Z</dcterms:modified>
</cp:coreProperties>
</file>